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5"/>
  </p:notesMasterIdLst>
  <p:sldIdLst>
    <p:sldId id="256" r:id="rId2"/>
    <p:sldId id="268" r:id="rId3"/>
    <p:sldId id="270" r:id="rId4"/>
    <p:sldId id="257" r:id="rId5"/>
    <p:sldId id="258" r:id="rId6"/>
    <p:sldId id="259" r:id="rId7"/>
    <p:sldId id="261" r:id="rId8"/>
    <p:sldId id="267" r:id="rId9"/>
    <p:sldId id="269" r:id="rId10"/>
    <p:sldId id="262" r:id="rId11"/>
    <p:sldId id="263" r:id="rId12"/>
    <p:sldId id="264" r:id="rId13"/>
    <p:sldId id="265" r:id="rId14"/>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560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110850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270024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956155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622040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901335" y="962758"/>
            <a:ext cx="10364488" cy="3049717"/>
          </a:xfrm>
        </p:spPr>
        <p:txBody>
          <a:bodyPr bIns="0" anchor="b">
            <a:normAutofit/>
          </a:bodyPr>
          <a:lstStyle>
            <a:lvl1pPr algn="l">
              <a:defRPr sz="7920"/>
            </a:lvl1pPr>
          </a:lstStyle>
          <a:p>
            <a:r>
              <a:rPr lang="en-US"/>
              <a:t>Click to edit Master title style</a:t>
            </a:r>
            <a:endParaRPr lang="en-US" dirty="0"/>
          </a:p>
        </p:txBody>
      </p:sp>
      <p:sp>
        <p:nvSpPr>
          <p:cNvPr id="3" name="Subtitle 2"/>
          <p:cNvSpPr>
            <a:spLocks noGrp="1"/>
          </p:cNvSpPr>
          <p:nvPr>
            <p:ph type="subTitle" idx="1"/>
          </p:nvPr>
        </p:nvSpPr>
        <p:spPr>
          <a:xfrm>
            <a:off x="2901336" y="4237446"/>
            <a:ext cx="10364486" cy="1173145"/>
          </a:xfrm>
        </p:spPr>
        <p:txBody>
          <a:bodyPr tIns="91440" bIns="91440">
            <a:normAutofit/>
          </a:bodyPr>
          <a:lstStyle>
            <a:lvl1pPr marL="0" indent="0" algn="l">
              <a:buNone/>
              <a:defRPr sz="2160" b="0" cap="all" baseline="0">
                <a:solidFill>
                  <a:schemeClr val="tx1"/>
                </a:solidFill>
              </a:defRPr>
            </a:lvl1pPr>
            <a:lvl2pPr marL="548640" indent="0" algn="ctr">
              <a:buNone/>
              <a:defRPr sz="216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9/9/2024</a:t>
            </a:fld>
            <a:endParaRPr lang="en-US" dirty="0"/>
          </a:p>
        </p:txBody>
      </p:sp>
      <p:sp>
        <p:nvSpPr>
          <p:cNvPr id="5" name="Footer Placeholder 4"/>
          <p:cNvSpPr>
            <a:spLocks noGrp="1"/>
          </p:cNvSpPr>
          <p:nvPr>
            <p:ph type="ftr" sz="quarter" idx="11"/>
          </p:nvPr>
        </p:nvSpPr>
        <p:spPr>
          <a:xfrm>
            <a:off x="2899801" y="395169"/>
            <a:ext cx="5968698" cy="371041"/>
          </a:xfrm>
        </p:spPr>
        <p:txBody>
          <a:bodyPr/>
          <a:lstStyle/>
          <a:p>
            <a:endParaRPr lang="en-US" dirty="0"/>
          </a:p>
        </p:txBody>
      </p:sp>
      <p:sp>
        <p:nvSpPr>
          <p:cNvPr id="6" name="Slide Number Placeholder 5"/>
          <p:cNvSpPr>
            <a:spLocks noGrp="1"/>
          </p:cNvSpPr>
          <p:nvPr>
            <p:ph type="sldNum" sz="quarter" idx="12"/>
          </p:nvPr>
        </p:nvSpPr>
        <p:spPr>
          <a:xfrm>
            <a:off x="1725197" y="958767"/>
            <a:ext cx="973223" cy="604294"/>
          </a:xfrm>
        </p:spPr>
        <p:txBody>
          <a:bodyPr/>
          <a:lstStyle/>
          <a:p>
            <a:fld id="{6D22F896-40B5-4ADD-8801-0D06FADFA095}" type="slidenum">
              <a:rPr lang="en-US" dirty="0"/>
              <a:t>‹#›</a:t>
            </a:fld>
            <a:endParaRPr lang="en-US" dirty="0"/>
          </a:p>
        </p:txBody>
      </p:sp>
      <p:cxnSp>
        <p:nvCxnSpPr>
          <p:cNvPr id="15" name="Straight Connector 14"/>
          <p:cNvCxnSpPr/>
          <p:nvPr/>
        </p:nvCxnSpPr>
        <p:spPr>
          <a:xfrm>
            <a:off x="2901336" y="4234250"/>
            <a:ext cx="1036448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80313742"/>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7358857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326933" y="958768"/>
            <a:ext cx="1938890" cy="5591867"/>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733606" y="958768"/>
            <a:ext cx="9394596" cy="559186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1326933" y="958768"/>
            <a:ext cx="0" cy="5591867"/>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0883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163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36713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45087" y="2107356"/>
            <a:ext cx="10371785" cy="2265540"/>
          </a:xfrm>
        </p:spPr>
        <p:txBody>
          <a:bodyPr anchor="b">
            <a:normAutofit/>
          </a:bodyPr>
          <a:lstStyle>
            <a:lvl1pPr algn="l">
              <a:defRPr sz="4320"/>
            </a:lvl1pPr>
          </a:lstStyle>
          <a:p>
            <a:r>
              <a:rPr lang="en-US"/>
              <a:t>Click to edit Master title style</a:t>
            </a:r>
            <a:endParaRPr lang="en-US" dirty="0"/>
          </a:p>
        </p:txBody>
      </p:sp>
      <p:sp>
        <p:nvSpPr>
          <p:cNvPr id="3" name="Text Placeholder 2"/>
          <p:cNvSpPr>
            <a:spLocks noGrp="1"/>
          </p:cNvSpPr>
          <p:nvPr>
            <p:ph type="body" idx="1"/>
          </p:nvPr>
        </p:nvSpPr>
        <p:spPr>
          <a:xfrm>
            <a:off x="1745087" y="4567435"/>
            <a:ext cx="10356535" cy="1215515"/>
          </a:xfrm>
        </p:spPr>
        <p:txBody>
          <a:bodyPr tIns="91440">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745087" y="4565982"/>
            <a:ext cx="1035653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879920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39061" y="965867"/>
            <a:ext cx="11526762" cy="127116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36797" y="2413054"/>
            <a:ext cx="5574182" cy="41383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696525" y="2420812"/>
            <a:ext cx="5574182" cy="41298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3678119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736630" y="964996"/>
            <a:ext cx="11529193" cy="126758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736629" y="2423459"/>
            <a:ext cx="5574182" cy="962332"/>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36629" y="3389124"/>
            <a:ext cx="5574182" cy="31733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94835" y="2427604"/>
            <a:ext cx="5574182" cy="962684"/>
          </a:xfrm>
        </p:spPr>
        <p:txBody>
          <a:bodyPr anchor="b">
            <a:normAutofit/>
          </a:bodyPr>
          <a:lstStyle>
            <a:lvl1pPr marL="0" indent="0">
              <a:lnSpc>
                <a:spcPct val="100000"/>
              </a:lnSpc>
              <a:buNone/>
              <a:defRPr sz="2640" b="0" cap="all" baseline="0">
                <a:solidFill>
                  <a:schemeClr val="accent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694835" y="3385790"/>
            <a:ext cx="5574182" cy="31648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9075614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744675" y="2216506"/>
            <a:ext cx="1152902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6837454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5352555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3606" y="958768"/>
            <a:ext cx="3927719" cy="2696540"/>
          </a:xfrm>
        </p:spPr>
        <p:txBody>
          <a:bodyPr anchor="b">
            <a:normAutofit/>
          </a:bodyPr>
          <a:lstStyle>
            <a:lvl1pPr algn="l">
              <a:defRPr sz="2880"/>
            </a:lvl1pPr>
          </a:lstStyle>
          <a:p>
            <a:r>
              <a:rPr lang="en-US"/>
              <a:t>Click to edit Master title style</a:t>
            </a:r>
            <a:endParaRPr lang="en-US" dirty="0"/>
          </a:p>
        </p:txBody>
      </p:sp>
      <p:sp>
        <p:nvSpPr>
          <p:cNvPr id="3" name="Content Placeholder 2"/>
          <p:cNvSpPr>
            <a:spLocks noGrp="1"/>
          </p:cNvSpPr>
          <p:nvPr>
            <p:ph idx="1"/>
          </p:nvPr>
        </p:nvSpPr>
        <p:spPr>
          <a:xfrm>
            <a:off x="6052457" y="958769"/>
            <a:ext cx="7214964" cy="559059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33606" y="3846590"/>
            <a:ext cx="3930016" cy="2697817"/>
          </a:xfrm>
        </p:spPr>
        <p:txBody>
          <a:bodyPr/>
          <a:lstStyle>
            <a:lvl1pPr marL="0" indent="0" algn="l">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737936" y="3846589"/>
            <a:ext cx="392338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0311803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8972865" y="578605"/>
            <a:ext cx="4889440" cy="617892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741447" y="1355416"/>
            <a:ext cx="6638794" cy="2196701"/>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9749268" y="1347051"/>
            <a:ext cx="3349405" cy="4639592"/>
          </a:xfrm>
          <a:solidFill>
            <a:schemeClr val="bg1">
              <a:lumMod val="85000"/>
            </a:schemeClr>
          </a:solidFill>
          <a:ln w="9525" cap="sq">
            <a:noFill/>
            <a:miter lim="800000"/>
          </a:ln>
          <a:effectLst/>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740395" y="3775191"/>
            <a:ext cx="6629285" cy="2404490"/>
          </a:xfrm>
        </p:spPr>
        <p:txBody>
          <a:bodyPr>
            <a:normAutofit/>
          </a:bodyPr>
          <a:lstStyle>
            <a:lvl1pPr marL="0" indent="0" algn="l">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a:xfrm>
            <a:off x="1736859" y="6563828"/>
            <a:ext cx="6632821" cy="384148"/>
          </a:xfrm>
        </p:spPr>
        <p:txBody>
          <a:bodyPr/>
          <a:lstStyle>
            <a:lvl1pPr algn="l">
              <a:defRPr/>
            </a:lvl1pPr>
          </a:lstStyle>
          <a:p>
            <a:fld id="{48A87A34-81AB-432B-8DAE-1953F412C126}" type="datetimeFigureOut">
              <a:rPr lang="en-US" dirty="0"/>
              <a:pPr/>
              <a:t>9/9/2024</a:t>
            </a:fld>
            <a:endParaRPr lang="en-US" dirty="0"/>
          </a:p>
        </p:txBody>
      </p:sp>
      <p:sp>
        <p:nvSpPr>
          <p:cNvPr id="6" name="Footer Placeholder 5"/>
          <p:cNvSpPr>
            <a:spLocks noGrp="1"/>
          </p:cNvSpPr>
          <p:nvPr>
            <p:ph type="ftr" sz="quarter" idx="11"/>
          </p:nvPr>
        </p:nvSpPr>
        <p:spPr>
          <a:xfrm>
            <a:off x="1736858" y="382369"/>
            <a:ext cx="6649205" cy="385117"/>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736859" y="3772326"/>
            <a:ext cx="663282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7800375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423372"/>
            <a:ext cx="14630400" cy="49271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7351776"/>
            <a:ext cx="14630400" cy="891540"/>
          </a:xfrm>
          <a:prstGeom prst="rect">
            <a:avLst/>
          </a:prstGeom>
        </p:spPr>
      </p:pic>
      <p:sp>
        <p:nvSpPr>
          <p:cNvPr id="2" name="Title Placeholder 1"/>
          <p:cNvSpPr>
            <a:spLocks noGrp="1"/>
          </p:cNvSpPr>
          <p:nvPr>
            <p:ph type="title"/>
          </p:nvPr>
        </p:nvSpPr>
        <p:spPr>
          <a:xfrm>
            <a:off x="1741895" y="965423"/>
            <a:ext cx="11523930" cy="125908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741895" y="2418879"/>
            <a:ext cx="11523930" cy="41407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64966" y="396445"/>
            <a:ext cx="4200858" cy="371041"/>
          </a:xfrm>
          <a:prstGeom prst="rect">
            <a:avLst/>
          </a:prstGeom>
        </p:spPr>
        <p:txBody>
          <a:bodyPr vert="horz" lIns="91440" tIns="45720" rIns="91440" bIns="45720" rtlCol="0" anchor="ctr"/>
          <a:lstStyle>
            <a:lvl1pPr algn="r">
              <a:defRPr sz="1200">
                <a:solidFill>
                  <a:schemeClr val="tx1">
                    <a:tint val="75000"/>
                  </a:schemeClr>
                </a:solidFill>
              </a:defRPr>
            </a:lvl1pPr>
          </a:lstStyle>
          <a:p>
            <a:fld id="{48A87A34-81AB-432B-8DAE-1953F412C126}" type="datetimeFigureOut">
              <a:rPr lang="en-US" dirty="0"/>
              <a:pPr/>
              <a:t>9/9/2024</a:t>
            </a:fld>
            <a:endParaRPr lang="en-US" dirty="0"/>
          </a:p>
        </p:txBody>
      </p:sp>
      <p:sp>
        <p:nvSpPr>
          <p:cNvPr id="5" name="Footer Placeholder 4"/>
          <p:cNvSpPr>
            <a:spLocks noGrp="1"/>
          </p:cNvSpPr>
          <p:nvPr>
            <p:ph type="ftr" sz="quarter" idx="3"/>
          </p:nvPr>
        </p:nvSpPr>
        <p:spPr>
          <a:xfrm>
            <a:off x="1741895" y="395169"/>
            <a:ext cx="7126603" cy="371041"/>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76073" y="958767"/>
            <a:ext cx="973223" cy="604294"/>
          </a:xfrm>
          <a:prstGeom prst="rect">
            <a:avLst/>
          </a:prstGeom>
        </p:spPr>
        <p:txBody>
          <a:bodyPr vert="horz" lIns="91440" tIns="45720" rIns="91440" bIns="45720" rtlCol="0" anchor="t"/>
          <a:lstStyle>
            <a:lvl1pPr algn="r">
              <a:defRPr sz="336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7354096"/>
            <a:ext cx="146304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0544125"/>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hf sldNum="0" hdr="0" ftr="0" dt="0"/>
  <p:txStyles>
    <p:titleStyle>
      <a:lvl1pPr algn="l" defTabSz="1097280" rtl="0" eaLnBrk="1" latinLnBrk="0" hangingPunct="1">
        <a:lnSpc>
          <a:spcPct val="90000"/>
        </a:lnSpc>
        <a:spcBef>
          <a:spcPct val="0"/>
        </a:spcBef>
        <a:buNone/>
        <a:defRPr sz="3840" b="0" i="0" kern="1200" cap="all">
          <a:solidFill>
            <a:schemeClr val="tx1"/>
          </a:solidFill>
          <a:effectLst/>
          <a:latin typeface="+mj-lt"/>
          <a:ea typeface="+mj-ea"/>
          <a:cs typeface="+mj-cs"/>
        </a:defRPr>
      </a:lvl1pPr>
    </p:titleStyle>
    <p:bodyStyle>
      <a:lvl1pPr marL="274320" indent="-274320" algn="l" defTabSz="1097280" rtl="0" eaLnBrk="1" latinLnBrk="0" hangingPunct="1">
        <a:lnSpc>
          <a:spcPct val="120000"/>
        </a:lnSpc>
        <a:spcBef>
          <a:spcPts val="1200"/>
        </a:spcBef>
        <a:buClr>
          <a:schemeClr val="accent1"/>
        </a:buClr>
        <a:buSzPct val="100000"/>
        <a:buFont typeface="Arial" panose="020B0604020202020204" pitchFamily="34" charset="0"/>
        <a:buChar char="•"/>
        <a:defRPr sz="2400" kern="1200">
          <a:solidFill>
            <a:schemeClr val="tx1"/>
          </a:solidFill>
          <a:effectLst/>
          <a:latin typeface="+mn-lt"/>
          <a:ea typeface="+mn-ea"/>
          <a:cs typeface="+mn-cs"/>
        </a:defRPr>
      </a:lvl1pPr>
      <a:lvl2pPr marL="8229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2160" kern="1200" cap="none" baseline="0">
          <a:solidFill>
            <a:schemeClr val="tx1"/>
          </a:solidFill>
          <a:effectLst/>
          <a:latin typeface="+mn-lt"/>
          <a:ea typeface="+mn-ea"/>
          <a:cs typeface="+mn-cs"/>
        </a:defRPr>
      </a:lvl2pPr>
      <a:lvl3pPr marL="13716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920" kern="1200">
          <a:solidFill>
            <a:schemeClr val="tx1"/>
          </a:solidFill>
          <a:effectLst/>
          <a:latin typeface="+mn-lt"/>
          <a:ea typeface="+mn-ea"/>
          <a:cs typeface="+mn-cs"/>
        </a:defRPr>
      </a:lvl3pPr>
      <a:lvl4pPr marL="19202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680" kern="1200" cap="none" baseline="0">
          <a:solidFill>
            <a:schemeClr val="tx1"/>
          </a:solidFill>
          <a:effectLst/>
          <a:latin typeface="+mn-lt"/>
          <a:ea typeface="+mn-ea"/>
          <a:cs typeface="+mn-cs"/>
        </a:defRPr>
      </a:lvl4pPr>
      <a:lvl5pPr marL="246888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5pPr>
      <a:lvl6pPr marL="301752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6pPr>
      <a:lvl7pPr marL="356616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7pPr>
      <a:lvl8pPr marL="411480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8pPr>
      <a:lvl9pPr marL="4663440" indent="-274320" algn="l" defTabSz="1097280" rtl="0" eaLnBrk="1" latinLnBrk="0" hangingPunct="1">
        <a:lnSpc>
          <a:spcPct val="120000"/>
        </a:lnSpc>
        <a:spcBef>
          <a:spcPts val="600"/>
        </a:spcBef>
        <a:buClr>
          <a:schemeClr val="accent1"/>
        </a:buClr>
        <a:buSzPct val="100000"/>
        <a:buFont typeface="Arial" panose="020B0604020202020204" pitchFamily="34" charset="0"/>
        <a:buChar char="•"/>
        <a:defRPr sz="1440" kern="1200" baseline="0">
          <a:solidFill>
            <a:schemeClr val="tx1"/>
          </a:solidFill>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1151"/>
            <a:ext cx="14630400" cy="8229600"/>
          </a:xfrm>
          <a:prstGeom prst="rect">
            <a:avLst/>
          </a:prstGeom>
        </p:spPr>
      </p:pic>
      <p:sp>
        <p:nvSpPr>
          <p:cNvPr id="5" name="Text 1"/>
          <p:cNvSpPr/>
          <p:nvPr/>
        </p:nvSpPr>
        <p:spPr>
          <a:xfrm>
            <a:off x="833199" y="1081669"/>
            <a:ext cx="7477601" cy="1639230"/>
          </a:xfrm>
          <a:prstGeom prst="rect">
            <a:avLst/>
          </a:prstGeom>
          <a:noFill/>
          <a:ln/>
        </p:spPr>
        <p:txBody>
          <a:bodyPr wrap="square" rtlCol="0" anchor="t"/>
          <a:lstStyle/>
          <a:p>
            <a:pPr marL="0" indent="0">
              <a:lnSpc>
                <a:spcPts val="7545"/>
              </a:lnSpc>
              <a:buNone/>
            </a:pPr>
            <a:endParaRPr lang="en-US" sz="6036" b="1" dirty="0"/>
          </a:p>
        </p:txBody>
      </p:sp>
      <p:sp>
        <p:nvSpPr>
          <p:cNvPr id="6" name="Text 2"/>
          <p:cNvSpPr/>
          <p:nvPr/>
        </p:nvSpPr>
        <p:spPr>
          <a:xfrm>
            <a:off x="833199" y="3781663"/>
            <a:ext cx="7477601" cy="1333024"/>
          </a:xfrm>
          <a:prstGeom prst="rect">
            <a:avLst/>
          </a:prstGeom>
          <a:noFill/>
          <a:ln/>
        </p:spPr>
        <p:txBody>
          <a:bodyPr wrap="square" rtlCol="0" anchor="t"/>
          <a:lstStyle/>
          <a:p>
            <a:pPr marL="0" indent="0">
              <a:lnSpc>
                <a:spcPts val="2624"/>
              </a:lnSpc>
              <a:buNone/>
            </a:pPr>
            <a:endParaRPr lang="en-US" sz="1750" dirty="0"/>
          </a:p>
        </p:txBody>
      </p:sp>
      <p:sp>
        <p:nvSpPr>
          <p:cNvPr id="7" name="Text 3"/>
          <p:cNvSpPr/>
          <p:nvPr/>
        </p:nvSpPr>
        <p:spPr>
          <a:xfrm>
            <a:off x="833199" y="5364599"/>
            <a:ext cx="7477601" cy="1333024"/>
          </a:xfrm>
          <a:prstGeom prst="rect">
            <a:avLst/>
          </a:prstGeom>
          <a:noFill/>
          <a:ln/>
        </p:spPr>
        <p:txBody>
          <a:bodyPr wrap="square" rtlCol="0" anchor="t"/>
          <a:lstStyle/>
          <a:p>
            <a:pPr marL="0" indent="0">
              <a:lnSpc>
                <a:spcPts val="2624"/>
              </a:lnSpc>
              <a:buNone/>
            </a:pPr>
            <a:endParaRPr lang="en-US" sz="1750" dirty="0"/>
          </a:p>
        </p:txBody>
      </p:sp>
      <p:sp>
        <p:nvSpPr>
          <p:cNvPr id="9" name="Text 2">
            <a:extLst>
              <a:ext uri="{FF2B5EF4-FFF2-40B4-BE49-F238E27FC236}">
                <a16:creationId xmlns:a16="http://schemas.microsoft.com/office/drawing/2014/main" id="{5089EB5C-DFFE-9266-F79F-36CF1781D03A}"/>
              </a:ext>
            </a:extLst>
          </p:cNvPr>
          <p:cNvSpPr/>
          <p:nvPr/>
        </p:nvSpPr>
        <p:spPr>
          <a:xfrm>
            <a:off x="833199" y="3405535"/>
            <a:ext cx="8764859" cy="2509025"/>
          </a:xfrm>
          <a:prstGeom prst="rect">
            <a:avLst/>
          </a:prstGeom>
          <a:noFill/>
          <a:ln/>
        </p:spPr>
        <p:txBody>
          <a:bodyPr wrap="square" rtlCol="0" anchor="t"/>
          <a:lstStyle/>
          <a:p>
            <a:pPr marL="0" indent="0">
              <a:lnSpc>
                <a:spcPts val="2624"/>
              </a:lnSpc>
              <a:buNone/>
            </a:pPr>
            <a:endParaRPr lang="en-US" sz="3200" b="1" dirty="0">
              <a:solidFill>
                <a:srgbClr val="002060"/>
              </a:solidFill>
            </a:endParaRPr>
          </a:p>
        </p:txBody>
      </p:sp>
      <p:sp>
        <p:nvSpPr>
          <p:cNvPr id="11" name="Shape 0">
            <a:extLst>
              <a:ext uri="{FF2B5EF4-FFF2-40B4-BE49-F238E27FC236}">
                <a16:creationId xmlns:a16="http://schemas.microsoft.com/office/drawing/2014/main" id="{ACBF9DB8-6C77-68B4-DD75-245A0A54866E}"/>
              </a:ext>
            </a:extLst>
          </p:cNvPr>
          <p:cNvSpPr/>
          <p:nvPr/>
        </p:nvSpPr>
        <p:spPr>
          <a:xfrm>
            <a:off x="0" y="-14150"/>
            <a:ext cx="14808820" cy="8280202"/>
          </a:xfrm>
          <a:prstGeom prst="rect">
            <a:avLst/>
          </a:prstGeom>
          <a:solidFill>
            <a:srgbClr val="FFFFFF">
              <a:alpha val="75000"/>
            </a:srgbClr>
          </a:solidFill>
          <a:ln/>
        </p:spPr>
        <p:txBody>
          <a:bodyPr/>
          <a:lstStyle/>
          <a:p>
            <a:pPr marL="0" indent="0">
              <a:lnSpc>
                <a:spcPts val="2624"/>
              </a:lnSpc>
              <a:buNone/>
            </a:pPr>
            <a:endParaRPr lang="en-US" sz="1800" dirty="0">
              <a:solidFill>
                <a:srgbClr val="002060"/>
              </a:solidFill>
            </a:endParaRPr>
          </a:p>
        </p:txBody>
      </p:sp>
      <p:pic>
        <p:nvPicPr>
          <p:cNvPr id="19" name="Picture 18">
            <a:extLst>
              <a:ext uri="{FF2B5EF4-FFF2-40B4-BE49-F238E27FC236}">
                <a16:creationId xmlns:a16="http://schemas.microsoft.com/office/drawing/2014/main" id="{2472E792-0DDF-389D-8932-C0D2DFB1F0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04333" y="576307"/>
            <a:ext cx="1707066" cy="1662227"/>
          </a:xfrm>
          <a:prstGeom prst="rect">
            <a:avLst/>
          </a:prstGeom>
        </p:spPr>
      </p:pic>
      <p:pic>
        <p:nvPicPr>
          <p:cNvPr id="20" name="Picture 19">
            <a:extLst>
              <a:ext uri="{FF2B5EF4-FFF2-40B4-BE49-F238E27FC236}">
                <a16:creationId xmlns:a16="http://schemas.microsoft.com/office/drawing/2014/main" id="{1B43B236-6F00-5DE5-DFCA-796F5FCDD2C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592729" y="401391"/>
            <a:ext cx="1707066" cy="1639230"/>
          </a:xfrm>
          <a:prstGeom prst="rect">
            <a:avLst/>
          </a:prstGeom>
          <a:noFill/>
        </p:spPr>
      </p:pic>
      <p:sp>
        <p:nvSpPr>
          <p:cNvPr id="21" name="TextBox 20">
            <a:extLst>
              <a:ext uri="{FF2B5EF4-FFF2-40B4-BE49-F238E27FC236}">
                <a16:creationId xmlns:a16="http://schemas.microsoft.com/office/drawing/2014/main" id="{9B1DB714-83A3-0F13-5B6B-E04782145A30}"/>
              </a:ext>
            </a:extLst>
          </p:cNvPr>
          <p:cNvSpPr txBox="1"/>
          <p:nvPr/>
        </p:nvSpPr>
        <p:spPr>
          <a:xfrm>
            <a:off x="3089819" y="657139"/>
            <a:ext cx="6926070" cy="1130374"/>
          </a:xfrm>
          <a:prstGeom prst="rect">
            <a:avLst/>
          </a:prstGeom>
          <a:noFill/>
        </p:spPr>
        <p:txBody>
          <a:bodyPr wrap="square">
            <a:spAutoFit/>
          </a:bodyPr>
          <a:lstStyle/>
          <a:p>
            <a:pPr algn="ctr">
              <a:lnSpc>
                <a:spcPct val="115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SAVEETHA SCHOOL OF ENGINEERING</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15000"/>
              </a:lnSpc>
              <a:spcAft>
                <a:spcPts val="800"/>
              </a:spcAft>
            </a:pPr>
            <a:r>
              <a:rPr lang="en-IN" sz="1800" b="1" kern="100" dirty="0">
                <a:effectLst/>
                <a:latin typeface="Times New Roman" panose="02020603050405020304" pitchFamily="18" charset="0"/>
                <a:ea typeface="Calibri" panose="020F0502020204030204" pitchFamily="34" charset="0"/>
                <a:cs typeface="Times New Roman" panose="02020603050405020304" pitchFamily="18" charset="0"/>
              </a:rPr>
              <a:t>SAVEETHA INSTITUTE OF MEDICAL AND TECHNICAL SCIENCES</a:t>
            </a:r>
            <a:endParaRPr lang="en-IN"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2" name="TextBox 21">
            <a:extLst>
              <a:ext uri="{FF2B5EF4-FFF2-40B4-BE49-F238E27FC236}">
                <a16:creationId xmlns:a16="http://schemas.microsoft.com/office/drawing/2014/main" id="{8A02CFED-F945-5B3A-88AB-70F0ACA9DABF}"/>
              </a:ext>
            </a:extLst>
          </p:cNvPr>
          <p:cNvSpPr txBox="1"/>
          <p:nvPr/>
        </p:nvSpPr>
        <p:spPr>
          <a:xfrm>
            <a:off x="1684460" y="2184947"/>
            <a:ext cx="9268131" cy="646331"/>
          </a:xfrm>
          <a:prstGeom prst="rect">
            <a:avLst/>
          </a:prstGeom>
          <a:noFill/>
        </p:spPr>
        <p:txBody>
          <a:bodyPr wrap="square" rtlCol="0">
            <a:spAutoFit/>
          </a:bodyPr>
          <a:lstStyle/>
          <a:p>
            <a:pPr algn="ctr"/>
            <a:endParaRPr lang="en-IN" dirty="0"/>
          </a:p>
          <a:p>
            <a:pPr algn="ctr"/>
            <a:r>
              <a:rPr lang="en-IN" b="1" dirty="0"/>
              <a:t>CSA0697  </a:t>
            </a:r>
            <a:r>
              <a:rPr lang="en-US" b="1" dirty="0"/>
              <a:t>DESIGN AND ANALYSIS OF ALGORITHM FOR LOWER BOUND THEORY</a:t>
            </a:r>
          </a:p>
        </p:txBody>
      </p:sp>
      <p:sp>
        <p:nvSpPr>
          <p:cNvPr id="23" name="TextBox 22">
            <a:extLst>
              <a:ext uri="{FF2B5EF4-FFF2-40B4-BE49-F238E27FC236}">
                <a16:creationId xmlns:a16="http://schemas.microsoft.com/office/drawing/2014/main" id="{E1BA9B85-A8CC-F8ED-AC28-1AA466294DB1}"/>
              </a:ext>
            </a:extLst>
          </p:cNvPr>
          <p:cNvSpPr txBox="1"/>
          <p:nvPr/>
        </p:nvSpPr>
        <p:spPr>
          <a:xfrm>
            <a:off x="791542" y="3329053"/>
            <a:ext cx="9224347" cy="954107"/>
          </a:xfrm>
          <a:prstGeom prst="rect">
            <a:avLst/>
          </a:prstGeom>
          <a:noFill/>
        </p:spPr>
        <p:txBody>
          <a:bodyPr wrap="square" rtlCol="0">
            <a:spAutoFit/>
          </a:bodyPr>
          <a:lstStyle/>
          <a:p>
            <a:r>
              <a:rPr lang="en-US" sz="2800" b="1" dirty="0"/>
              <a:t>TOPIC</a:t>
            </a:r>
            <a:r>
              <a:rPr lang="en-US" sz="2800" dirty="0"/>
              <a:t>:</a:t>
            </a:r>
          </a:p>
          <a:p>
            <a:r>
              <a:rPr lang="en-US" sz="2800" dirty="0"/>
              <a:t>UNIQUE BINARY SEARCH TREE</a:t>
            </a:r>
          </a:p>
        </p:txBody>
      </p:sp>
      <p:sp>
        <p:nvSpPr>
          <p:cNvPr id="24" name="TextBox 23">
            <a:extLst>
              <a:ext uri="{FF2B5EF4-FFF2-40B4-BE49-F238E27FC236}">
                <a16:creationId xmlns:a16="http://schemas.microsoft.com/office/drawing/2014/main" id="{1B13624F-1BB2-2907-2839-86EE6BA62619}"/>
              </a:ext>
            </a:extLst>
          </p:cNvPr>
          <p:cNvSpPr txBox="1"/>
          <p:nvPr/>
        </p:nvSpPr>
        <p:spPr>
          <a:xfrm rot="10800000" flipH="1" flipV="1">
            <a:off x="343108" y="4746894"/>
            <a:ext cx="4471245" cy="369332"/>
          </a:xfrm>
          <a:prstGeom prst="rect">
            <a:avLst/>
          </a:prstGeom>
          <a:noFill/>
        </p:spPr>
        <p:txBody>
          <a:bodyPr wrap="square" rtlCol="0">
            <a:spAutoFit/>
          </a:bodyPr>
          <a:lstStyle/>
          <a:p>
            <a:r>
              <a:rPr lang="en-US" b="1" dirty="0"/>
              <a:t>FACULTY NAME: Dr.Gnana Soundari</a:t>
            </a:r>
            <a:endParaRPr lang="en-IN" b="1" dirty="0"/>
          </a:p>
        </p:txBody>
      </p:sp>
      <p:sp>
        <p:nvSpPr>
          <p:cNvPr id="25" name="TextBox 24">
            <a:extLst>
              <a:ext uri="{FF2B5EF4-FFF2-40B4-BE49-F238E27FC236}">
                <a16:creationId xmlns:a16="http://schemas.microsoft.com/office/drawing/2014/main" id="{ACA0177C-A9F1-5EC0-B5A5-57CECC4A4D9D}"/>
              </a:ext>
            </a:extLst>
          </p:cNvPr>
          <p:cNvSpPr txBox="1"/>
          <p:nvPr/>
        </p:nvSpPr>
        <p:spPr>
          <a:xfrm>
            <a:off x="200723" y="5254220"/>
            <a:ext cx="4613630" cy="1200329"/>
          </a:xfrm>
          <a:prstGeom prst="rect">
            <a:avLst/>
          </a:prstGeom>
          <a:noFill/>
        </p:spPr>
        <p:txBody>
          <a:bodyPr wrap="square" rtlCol="0">
            <a:spAutoFit/>
          </a:bodyPr>
          <a:lstStyle/>
          <a:p>
            <a:r>
              <a:rPr lang="en-US" sz="2400" dirty="0"/>
              <a:t>By</a:t>
            </a:r>
          </a:p>
          <a:p>
            <a:r>
              <a:rPr lang="en-US" sz="2400" dirty="0"/>
              <a:t>NAME :K.MAHENDRA </a:t>
            </a:r>
            <a:r>
              <a:rPr lang="en-IN" sz="2400" dirty="0"/>
              <a:t>REDDY</a:t>
            </a:r>
            <a:endParaRPr lang="en-US" sz="2400" dirty="0"/>
          </a:p>
          <a:p>
            <a:r>
              <a:rPr lang="en-IN" sz="2400" dirty="0"/>
              <a:t>REG.NO:192210413</a:t>
            </a:r>
          </a:p>
        </p:txBody>
      </p:sp>
      <p:pic>
        <p:nvPicPr>
          <p:cNvPr id="27" name="Picture 26">
            <a:extLst>
              <a:ext uri="{FF2B5EF4-FFF2-40B4-BE49-F238E27FC236}">
                <a16:creationId xmlns:a16="http://schemas.microsoft.com/office/drawing/2014/main" id="{F6591151-A2B7-5690-A18E-A6B2AC0188F3}"/>
              </a:ext>
            </a:extLst>
          </p:cNvPr>
          <p:cNvPicPr>
            <a:picLocks noChangeAspect="1"/>
          </p:cNvPicPr>
          <p:nvPr/>
        </p:nvPicPr>
        <p:blipFill>
          <a:blip r:embed="rId6"/>
          <a:stretch>
            <a:fillRect/>
          </a:stretch>
        </p:blipFill>
        <p:spPr>
          <a:xfrm>
            <a:off x="8518484" y="3919405"/>
            <a:ext cx="5486401" cy="386995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6212" y="-50364"/>
            <a:ext cx="14630400" cy="8232577"/>
          </a:xfrm>
          <a:prstGeom prst="rect">
            <a:avLst/>
          </a:prstGeom>
          <a:solidFill>
            <a:srgbClr val="FFFFFF">
              <a:alpha val="75000"/>
            </a:srgbClr>
          </a:solidFill>
          <a:ln/>
        </p:spPr>
      </p:sp>
      <p:sp>
        <p:nvSpPr>
          <p:cNvPr id="4" name="Text 1"/>
          <p:cNvSpPr/>
          <p:nvPr/>
        </p:nvSpPr>
        <p:spPr>
          <a:xfrm>
            <a:off x="2298144" y="580906"/>
            <a:ext cx="10034111" cy="1320403"/>
          </a:xfrm>
          <a:prstGeom prst="rect">
            <a:avLst/>
          </a:prstGeom>
          <a:noFill/>
          <a:ln/>
        </p:spPr>
        <p:txBody>
          <a:bodyPr wrap="square" rtlCol="0" anchor="t"/>
          <a:lstStyle/>
          <a:p>
            <a:pPr marL="0" indent="0">
              <a:lnSpc>
                <a:spcPts val="5198"/>
              </a:lnSpc>
              <a:buNone/>
            </a:pPr>
            <a:r>
              <a:rPr lang="en-US" sz="4158" b="1" dirty="0">
                <a:solidFill>
                  <a:srgbClr val="000000"/>
                </a:solidFill>
                <a:latin typeface="p22-mackinac-pro" pitchFamily="34" charset="0"/>
                <a:ea typeface="p22-mackinac-pro" pitchFamily="34" charset="-122"/>
                <a:cs typeface="p22-mackinac-pro" pitchFamily="34" charset="-120"/>
              </a:rPr>
              <a:t>Applications of Unique Binary Search Trees</a:t>
            </a:r>
            <a:endParaRPr lang="en-US" sz="4158" dirty="0"/>
          </a:p>
        </p:txBody>
      </p:sp>
      <p:pic>
        <p:nvPicPr>
          <p:cNvPr id="5" name="Image 1" descr="preencoded.png"/>
          <p:cNvPicPr>
            <a:picLocks noChangeAspect="1"/>
          </p:cNvPicPr>
          <p:nvPr/>
        </p:nvPicPr>
        <p:blipFill>
          <a:blip r:embed="rId4"/>
          <a:stretch>
            <a:fillRect/>
          </a:stretch>
        </p:blipFill>
        <p:spPr>
          <a:xfrm>
            <a:off x="2521982" y="1861512"/>
            <a:ext cx="528042" cy="528042"/>
          </a:xfrm>
          <a:prstGeom prst="rect">
            <a:avLst/>
          </a:prstGeom>
        </p:spPr>
      </p:pic>
      <p:sp>
        <p:nvSpPr>
          <p:cNvPr id="6" name="Text 2"/>
          <p:cNvSpPr/>
          <p:nvPr/>
        </p:nvSpPr>
        <p:spPr>
          <a:xfrm>
            <a:off x="2211350" y="2577195"/>
            <a:ext cx="2270879" cy="660083"/>
          </a:xfrm>
          <a:prstGeom prst="rect">
            <a:avLst/>
          </a:prstGeom>
          <a:noFill/>
          <a:ln/>
        </p:spPr>
        <p:txBody>
          <a:bodyPr wrap="square" rtlCol="0" anchor="t"/>
          <a:lstStyle/>
          <a:p>
            <a:pPr marL="0" indent="0" algn="l">
              <a:lnSpc>
                <a:spcPts val="2599"/>
              </a:lnSpc>
              <a:buNone/>
            </a:pPr>
            <a:r>
              <a:rPr lang="en-US" sz="2079" b="1" dirty="0">
                <a:solidFill>
                  <a:srgbClr val="272525"/>
                </a:solidFill>
                <a:latin typeface="p22-mackinac-pro" pitchFamily="34" charset="0"/>
                <a:ea typeface="p22-mackinac-pro" pitchFamily="34" charset="-122"/>
                <a:cs typeface="p22-mackinac-pro" pitchFamily="34" charset="-120"/>
              </a:rPr>
              <a:t>Database Management</a:t>
            </a:r>
            <a:endParaRPr lang="en-US" sz="2079" dirty="0"/>
          </a:p>
        </p:txBody>
      </p:sp>
      <p:sp>
        <p:nvSpPr>
          <p:cNvPr id="7" name="Text 3"/>
          <p:cNvSpPr/>
          <p:nvPr/>
        </p:nvSpPr>
        <p:spPr>
          <a:xfrm>
            <a:off x="2178454" y="3544625"/>
            <a:ext cx="2270879" cy="3801904"/>
          </a:xfrm>
          <a:prstGeom prst="rect">
            <a:avLst/>
          </a:prstGeom>
          <a:noFill/>
          <a:ln/>
        </p:spPr>
        <p:txBody>
          <a:bodyPr wrap="square" rtlCol="0" anchor="t"/>
          <a:lstStyle/>
          <a:p>
            <a:pPr marL="0" indent="0" algn="l">
              <a:lnSpc>
                <a:spcPts val="2495"/>
              </a:lnSpc>
              <a:buNone/>
            </a:pPr>
            <a:r>
              <a:rPr lang="en-US" sz="1663" dirty="0">
                <a:solidFill>
                  <a:srgbClr val="272525"/>
                </a:solidFill>
                <a:latin typeface="Eudoxus Sans" pitchFamily="34" charset="0"/>
                <a:ea typeface="Eudoxus Sans" pitchFamily="34" charset="-122"/>
                <a:cs typeface="Eudoxus Sans" pitchFamily="34" charset="-120"/>
              </a:rPr>
              <a:t>Unique Binary Search Trees are efficient for organizing and retrieving data. They are used in database management systems for indexing and searching data. This improves the speed of data retrieval and makes the database more efficient.</a:t>
            </a:r>
            <a:endParaRPr lang="en-US" sz="1663" dirty="0"/>
          </a:p>
        </p:txBody>
      </p:sp>
      <p:pic>
        <p:nvPicPr>
          <p:cNvPr id="8" name="Image 2" descr="preencoded.png"/>
          <p:cNvPicPr>
            <a:picLocks noChangeAspect="1"/>
          </p:cNvPicPr>
          <p:nvPr/>
        </p:nvPicPr>
        <p:blipFill>
          <a:blip r:embed="rId5"/>
          <a:stretch>
            <a:fillRect/>
          </a:stretch>
        </p:blipFill>
        <p:spPr>
          <a:xfrm>
            <a:off x="4885849" y="2323743"/>
            <a:ext cx="528042" cy="528042"/>
          </a:xfrm>
          <a:prstGeom prst="rect">
            <a:avLst/>
          </a:prstGeom>
        </p:spPr>
      </p:pic>
      <p:sp>
        <p:nvSpPr>
          <p:cNvPr id="9" name="Text 4"/>
          <p:cNvSpPr/>
          <p:nvPr/>
        </p:nvSpPr>
        <p:spPr>
          <a:xfrm>
            <a:off x="4885849" y="3063002"/>
            <a:ext cx="2270879" cy="330041"/>
          </a:xfrm>
          <a:prstGeom prst="rect">
            <a:avLst/>
          </a:prstGeom>
          <a:noFill/>
          <a:ln/>
        </p:spPr>
        <p:txBody>
          <a:bodyPr wrap="none" rtlCol="0" anchor="t"/>
          <a:lstStyle/>
          <a:p>
            <a:pPr marL="0" indent="0" algn="l">
              <a:lnSpc>
                <a:spcPts val="2599"/>
              </a:lnSpc>
              <a:buNone/>
            </a:pPr>
            <a:r>
              <a:rPr lang="en-US" sz="2079" b="1" dirty="0">
                <a:solidFill>
                  <a:srgbClr val="272525"/>
                </a:solidFill>
                <a:latin typeface="p22-mackinac-pro" pitchFamily="34" charset="0"/>
                <a:ea typeface="p22-mackinac-pro" pitchFamily="34" charset="-122"/>
                <a:cs typeface="p22-mackinac-pro" pitchFamily="34" charset="-120"/>
              </a:rPr>
              <a:t>Compiler Design</a:t>
            </a:r>
            <a:endParaRPr lang="en-US" sz="2079" dirty="0"/>
          </a:p>
        </p:txBody>
      </p:sp>
      <p:sp>
        <p:nvSpPr>
          <p:cNvPr id="10" name="Text 5"/>
          <p:cNvSpPr/>
          <p:nvPr/>
        </p:nvSpPr>
        <p:spPr>
          <a:xfrm>
            <a:off x="4885849" y="3519726"/>
            <a:ext cx="2270879" cy="3168253"/>
          </a:xfrm>
          <a:prstGeom prst="rect">
            <a:avLst/>
          </a:prstGeom>
          <a:noFill/>
          <a:ln/>
        </p:spPr>
        <p:txBody>
          <a:bodyPr wrap="square" rtlCol="0" anchor="t"/>
          <a:lstStyle/>
          <a:p>
            <a:pPr marL="0" indent="0" algn="l">
              <a:lnSpc>
                <a:spcPts val="2495"/>
              </a:lnSpc>
              <a:buNone/>
            </a:pPr>
            <a:r>
              <a:rPr lang="en-US" sz="1663" dirty="0">
                <a:solidFill>
                  <a:srgbClr val="272525"/>
                </a:solidFill>
                <a:latin typeface="Eudoxus Sans" pitchFamily="34" charset="0"/>
                <a:ea typeface="Eudoxus Sans" pitchFamily="34" charset="-122"/>
                <a:cs typeface="Eudoxus Sans" pitchFamily="34" charset="-120"/>
              </a:rPr>
              <a:t>Binary Search Trees are helpful in compiler design for organizing and managing symbols. They provide efficient lookup and retrieval of symbols, which are crucial for code compilation and execution.</a:t>
            </a:r>
            <a:endParaRPr lang="en-US" sz="1663" dirty="0"/>
          </a:p>
        </p:txBody>
      </p:sp>
      <p:pic>
        <p:nvPicPr>
          <p:cNvPr id="11" name="Image 3" descr="preencoded.png"/>
          <p:cNvPicPr>
            <a:picLocks noChangeAspect="1"/>
          </p:cNvPicPr>
          <p:nvPr/>
        </p:nvPicPr>
        <p:blipFill>
          <a:blip r:embed="rId6"/>
          <a:stretch>
            <a:fillRect/>
          </a:stretch>
        </p:blipFill>
        <p:spPr>
          <a:xfrm>
            <a:off x="7777758" y="2685157"/>
            <a:ext cx="528042" cy="528042"/>
          </a:xfrm>
          <a:prstGeom prst="rect">
            <a:avLst/>
          </a:prstGeom>
        </p:spPr>
      </p:pic>
      <p:sp>
        <p:nvSpPr>
          <p:cNvPr id="12" name="Text 6"/>
          <p:cNvSpPr/>
          <p:nvPr/>
        </p:nvSpPr>
        <p:spPr>
          <a:xfrm>
            <a:off x="7487245" y="3405842"/>
            <a:ext cx="2270879" cy="660083"/>
          </a:xfrm>
          <a:prstGeom prst="rect">
            <a:avLst/>
          </a:prstGeom>
          <a:noFill/>
          <a:ln/>
        </p:spPr>
        <p:txBody>
          <a:bodyPr wrap="square" rtlCol="0" anchor="t"/>
          <a:lstStyle/>
          <a:p>
            <a:pPr marL="0" indent="0" algn="l">
              <a:lnSpc>
                <a:spcPts val="2599"/>
              </a:lnSpc>
              <a:buNone/>
            </a:pPr>
            <a:r>
              <a:rPr lang="en-US" sz="2079" b="1" dirty="0">
                <a:solidFill>
                  <a:srgbClr val="272525"/>
                </a:solidFill>
                <a:latin typeface="p22-mackinac-pro" pitchFamily="34" charset="0"/>
                <a:ea typeface="p22-mackinac-pro" pitchFamily="34" charset="-122"/>
                <a:cs typeface="p22-mackinac-pro" pitchFamily="34" charset="-120"/>
              </a:rPr>
              <a:t>Sorting Algorithms</a:t>
            </a:r>
            <a:endParaRPr lang="en-US" sz="2079" dirty="0"/>
          </a:p>
        </p:txBody>
      </p:sp>
      <p:sp>
        <p:nvSpPr>
          <p:cNvPr id="13" name="Text 7"/>
          <p:cNvSpPr/>
          <p:nvPr/>
        </p:nvSpPr>
        <p:spPr>
          <a:xfrm>
            <a:off x="7487245" y="4163675"/>
            <a:ext cx="2270879" cy="2851428"/>
          </a:xfrm>
          <a:prstGeom prst="rect">
            <a:avLst/>
          </a:prstGeom>
          <a:noFill/>
          <a:ln/>
        </p:spPr>
        <p:txBody>
          <a:bodyPr wrap="square" rtlCol="0" anchor="t"/>
          <a:lstStyle/>
          <a:p>
            <a:pPr marL="0" indent="0" algn="l">
              <a:lnSpc>
                <a:spcPts val="2495"/>
              </a:lnSpc>
              <a:buNone/>
            </a:pPr>
            <a:r>
              <a:rPr lang="en-US" sz="1663" dirty="0">
                <a:solidFill>
                  <a:srgbClr val="272525"/>
                </a:solidFill>
                <a:latin typeface="Eudoxus Sans" pitchFamily="34" charset="0"/>
                <a:ea typeface="Eudoxus Sans" pitchFamily="34" charset="-122"/>
                <a:cs typeface="Eudoxus Sans" pitchFamily="34" charset="-120"/>
              </a:rPr>
              <a:t>Unique Binary Search Trees are also used in various sorting algorithms. For example, the Binary Search Tree Sort algorithm leverages the properties of BSTs to sort data efficiently.</a:t>
            </a:r>
            <a:endParaRPr lang="en-US" sz="1663" dirty="0"/>
          </a:p>
        </p:txBody>
      </p:sp>
      <p:pic>
        <p:nvPicPr>
          <p:cNvPr id="14" name="Image 4" descr="preencoded.png"/>
          <p:cNvPicPr>
            <a:picLocks noChangeAspect="1"/>
          </p:cNvPicPr>
          <p:nvPr/>
        </p:nvPicPr>
        <p:blipFill>
          <a:blip r:embed="rId7"/>
          <a:stretch>
            <a:fillRect/>
          </a:stretch>
        </p:blipFill>
        <p:spPr>
          <a:xfrm>
            <a:off x="10221131" y="3063002"/>
            <a:ext cx="528042" cy="528042"/>
          </a:xfrm>
          <a:prstGeom prst="rect">
            <a:avLst/>
          </a:prstGeom>
        </p:spPr>
      </p:pic>
      <p:sp>
        <p:nvSpPr>
          <p:cNvPr id="15" name="Text 8"/>
          <p:cNvSpPr/>
          <p:nvPr/>
        </p:nvSpPr>
        <p:spPr>
          <a:xfrm>
            <a:off x="10097025" y="3833633"/>
            <a:ext cx="2270998" cy="660083"/>
          </a:xfrm>
          <a:prstGeom prst="rect">
            <a:avLst/>
          </a:prstGeom>
          <a:noFill/>
          <a:ln/>
        </p:spPr>
        <p:txBody>
          <a:bodyPr wrap="square" rtlCol="0" anchor="t"/>
          <a:lstStyle/>
          <a:p>
            <a:pPr marL="0" indent="0" algn="l">
              <a:lnSpc>
                <a:spcPts val="2599"/>
              </a:lnSpc>
              <a:buNone/>
            </a:pPr>
            <a:r>
              <a:rPr lang="en-US" sz="2079" b="1" dirty="0">
                <a:solidFill>
                  <a:srgbClr val="272525"/>
                </a:solidFill>
                <a:latin typeface="p22-mackinac-pro" pitchFamily="34" charset="0"/>
                <a:ea typeface="p22-mackinac-pro" pitchFamily="34" charset="-122"/>
                <a:cs typeface="p22-mackinac-pro" pitchFamily="34" charset="-120"/>
              </a:rPr>
              <a:t>Game Development</a:t>
            </a:r>
            <a:endParaRPr lang="en-US" sz="2079" dirty="0"/>
          </a:p>
        </p:txBody>
      </p:sp>
      <p:sp>
        <p:nvSpPr>
          <p:cNvPr id="16" name="Text 9"/>
          <p:cNvSpPr/>
          <p:nvPr/>
        </p:nvSpPr>
        <p:spPr>
          <a:xfrm>
            <a:off x="10097025" y="4573249"/>
            <a:ext cx="2270998" cy="2851428"/>
          </a:xfrm>
          <a:prstGeom prst="rect">
            <a:avLst/>
          </a:prstGeom>
          <a:noFill/>
          <a:ln/>
        </p:spPr>
        <p:txBody>
          <a:bodyPr wrap="square" rtlCol="0" anchor="t"/>
          <a:lstStyle/>
          <a:p>
            <a:pPr marL="0" indent="0">
              <a:lnSpc>
                <a:spcPts val="2495"/>
              </a:lnSpc>
              <a:buNone/>
            </a:pPr>
            <a:r>
              <a:rPr lang="en-US" sz="1663" dirty="0">
                <a:solidFill>
                  <a:srgbClr val="272525"/>
                </a:solidFill>
                <a:latin typeface="Eudoxus Sans" pitchFamily="34" charset="0"/>
                <a:ea typeface="Eudoxus Sans" pitchFamily="34" charset="-122"/>
                <a:cs typeface="Eudoxus Sans" pitchFamily="34" charset="-120"/>
              </a:rPr>
              <a:t>Game trees are used to represent possible moves in games. Unique Binary Search Trees are used to build game trees, enabling efficient game AI algorithms for optimal gameplay strategies.</a:t>
            </a:r>
            <a:endParaRPr lang="en-US" sz="1663"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55079"/>
          </a:xfrm>
          <a:prstGeom prst="rect">
            <a:avLst/>
          </a:prstGeom>
          <a:solidFill>
            <a:srgbClr val="FFFFFF">
              <a:alpha val="75000"/>
            </a:srgbClr>
          </a:solidFill>
          <a:ln/>
        </p:spPr>
      </p:sp>
      <p:sp>
        <p:nvSpPr>
          <p:cNvPr id="4" name="Text 1"/>
          <p:cNvSpPr/>
          <p:nvPr/>
        </p:nvSpPr>
        <p:spPr>
          <a:xfrm>
            <a:off x="3214926" y="474702"/>
            <a:ext cx="8200549" cy="1078944"/>
          </a:xfrm>
          <a:prstGeom prst="rect">
            <a:avLst/>
          </a:prstGeom>
          <a:noFill/>
          <a:ln/>
        </p:spPr>
        <p:txBody>
          <a:bodyPr wrap="square" rtlCol="0" anchor="t"/>
          <a:lstStyle/>
          <a:p>
            <a:pPr marL="0" indent="0">
              <a:lnSpc>
                <a:spcPts val="4248"/>
              </a:lnSpc>
              <a:buNone/>
            </a:pPr>
            <a:r>
              <a:rPr lang="en-US" sz="3399" b="1" dirty="0">
                <a:solidFill>
                  <a:srgbClr val="000000"/>
                </a:solidFill>
                <a:latin typeface="Times New Roman" panose="02020603050405020304" pitchFamily="18" charset="0"/>
                <a:ea typeface="p22-mackinac-pro" pitchFamily="34" charset="-122"/>
                <a:cs typeface="Times New Roman" panose="02020603050405020304" pitchFamily="18" charset="0"/>
              </a:rPr>
              <a:t>Time Complexity of Operations on Unique Binary Search Trees</a:t>
            </a:r>
            <a:endParaRPr lang="en-US" sz="3399" dirty="0">
              <a:latin typeface="Times New Roman" panose="02020603050405020304" pitchFamily="18" charset="0"/>
              <a:cs typeface="Times New Roman" panose="02020603050405020304" pitchFamily="18" charset="0"/>
            </a:endParaRPr>
          </a:p>
        </p:txBody>
      </p:sp>
      <p:sp>
        <p:nvSpPr>
          <p:cNvPr id="5" name="Shape 2"/>
          <p:cNvSpPr/>
          <p:nvPr/>
        </p:nvSpPr>
        <p:spPr>
          <a:xfrm>
            <a:off x="3214926" y="1898928"/>
            <a:ext cx="8200549" cy="2903458"/>
          </a:xfrm>
          <a:prstGeom prst="roundRect">
            <a:avLst>
              <a:gd name="adj" fmla="val 2676"/>
            </a:avLst>
          </a:prstGeom>
          <a:noFill/>
          <a:ln w="7620">
            <a:solidFill>
              <a:srgbClr val="000000">
                <a:alpha val="8000"/>
              </a:srgbClr>
            </a:solidFill>
            <a:prstDash val="solid"/>
          </a:ln>
        </p:spPr>
      </p:sp>
      <p:sp>
        <p:nvSpPr>
          <p:cNvPr id="6" name="Shape 3"/>
          <p:cNvSpPr/>
          <p:nvPr/>
        </p:nvSpPr>
        <p:spPr>
          <a:xfrm>
            <a:off x="3222546" y="1906548"/>
            <a:ext cx="8185309" cy="481370"/>
          </a:xfrm>
          <a:prstGeom prst="rect">
            <a:avLst/>
          </a:prstGeom>
          <a:solidFill>
            <a:srgbClr val="FFFFFF">
              <a:alpha val="4000"/>
            </a:srgbClr>
          </a:solidFill>
          <a:ln/>
        </p:spPr>
      </p:sp>
      <p:sp>
        <p:nvSpPr>
          <p:cNvPr id="7" name="Text 4"/>
          <p:cNvSpPr/>
          <p:nvPr/>
        </p:nvSpPr>
        <p:spPr>
          <a:xfrm>
            <a:off x="3395186" y="2017752"/>
            <a:ext cx="3743563" cy="258961"/>
          </a:xfrm>
          <a:prstGeom prst="rect">
            <a:avLst/>
          </a:prstGeom>
          <a:noFill/>
          <a:ln/>
        </p:spPr>
        <p:txBody>
          <a:bodyPr wrap="none" rtlCol="0" anchor="t"/>
          <a:lstStyle/>
          <a:p>
            <a:pPr marL="0" indent="0">
              <a:lnSpc>
                <a:spcPts val="2039"/>
              </a:lnSpc>
              <a:buNone/>
            </a:pPr>
            <a:r>
              <a:rPr lang="en-US" sz="1359" dirty="0">
                <a:solidFill>
                  <a:srgbClr val="272525"/>
                </a:solidFill>
                <a:latin typeface="Eudoxus Sans" pitchFamily="34" charset="0"/>
                <a:ea typeface="Eudoxus Sans" pitchFamily="34" charset="-122"/>
                <a:cs typeface="Eudoxus Sans" pitchFamily="34" charset="-120"/>
              </a:rPr>
              <a:t>Operation</a:t>
            </a:r>
            <a:endParaRPr lang="en-US" sz="1359" dirty="0"/>
          </a:p>
        </p:txBody>
      </p:sp>
      <p:sp>
        <p:nvSpPr>
          <p:cNvPr id="8" name="Text 5"/>
          <p:cNvSpPr/>
          <p:nvPr/>
        </p:nvSpPr>
        <p:spPr>
          <a:xfrm>
            <a:off x="7491651" y="2017752"/>
            <a:ext cx="3743563" cy="258961"/>
          </a:xfrm>
          <a:prstGeom prst="rect">
            <a:avLst/>
          </a:prstGeom>
          <a:noFill/>
          <a:ln/>
        </p:spPr>
        <p:txBody>
          <a:bodyPr wrap="none" rtlCol="0" anchor="t"/>
          <a:lstStyle/>
          <a:p>
            <a:pPr marL="0" indent="0">
              <a:lnSpc>
                <a:spcPts val="2039"/>
              </a:lnSpc>
              <a:buNone/>
            </a:pPr>
            <a:r>
              <a:rPr lang="en-US" sz="1359" dirty="0">
                <a:solidFill>
                  <a:srgbClr val="272525"/>
                </a:solidFill>
                <a:latin typeface="Eudoxus Sans" pitchFamily="34" charset="0"/>
                <a:ea typeface="Eudoxus Sans" pitchFamily="34" charset="-122"/>
                <a:cs typeface="Eudoxus Sans" pitchFamily="34" charset="-120"/>
              </a:rPr>
              <a:t>Time Complexity</a:t>
            </a:r>
            <a:endParaRPr lang="en-US" sz="1359" dirty="0"/>
          </a:p>
        </p:txBody>
      </p:sp>
      <p:sp>
        <p:nvSpPr>
          <p:cNvPr id="9" name="Shape 6"/>
          <p:cNvSpPr/>
          <p:nvPr/>
        </p:nvSpPr>
        <p:spPr>
          <a:xfrm>
            <a:off x="3222546" y="2387918"/>
            <a:ext cx="8185309" cy="481370"/>
          </a:xfrm>
          <a:prstGeom prst="rect">
            <a:avLst/>
          </a:prstGeom>
          <a:solidFill>
            <a:srgbClr val="000000">
              <a:alpha val="4000"/>
            </a:srgbClr>
          </a:solidFill>
          <a:ln/>
        </p:spPr>
      </p:sp>
      <p:sp>
        <p:nvSpPr>
          <p:cNvPr id="10" name="Text 7"/>
          <p:cNvSpPr/>
          <p:nvPr/>
        </p:nvSpPr>
        <p:spPr>
          <a:xfrm>
            <a:off x="3395186" y="2499122"/>
            <a:ext cx="3743563" cy="258961"/>
          </a:xfrm>
          <a:prstGeom prst="rect">
            <a:avLst/>
          </a:prstGeom>
          <a:noFill/>
          <a:ln/>
        </p:spPr>
        <p:txBody>
          <a:bodyPr wrap="none" rtlCol="0" anchor="t"/>
          <a:lstStyle/>
          <a:p>
            <a:pPr marL="0" indent="0">
              <a:lnSpc>
                <a:spcPts val="2039"/>
              </a:lnSpc>
              <a:buNone/>
            </a:pPr>
            <a:r>
              <a:rPr lang="en-US" sz="1359" dirty="0">
                <a:solidFill>
                  <a:srgbClr val="272525"/>
                </a:solidFill>
                <a:latin typeface="Eudoxus Sans" pitchFamily="34" charset="0"/>
                <a:ea typeface="Eudoxus Sans" pitchFamily="34" charset="-122"/>
                <a:cs typeface="Eudoxus Sans" pitchFamily="34" charset="-120"/>
              </a:rPr>
              <a:t>Search</a:t>
            </a:r>
            <a:endParaRPr lang="en-US" sz="1359" dirty="0"/>
          </a:p>
        </p:txBody>
      </p:sp>
      <p:sp>
        <p:nvSpPr>
          <p:cNvPr id="11" name="Text 8"/>
          <p:cNvSpPr/>
          <p:nvPr/>
        </p:nvSpPr>
        <p:spPr>
          <a:xfrm>
            <a:off x="7491651" y="2499122"/>
            <a:ext cx="3743563" cy="258961"/>
          </a:xfrm>
          <a:prstGeom prst="rect">
            <a:avLst/>
          </a:prstGeom>
          <a:noFill/>
          <a:ln/>
        </p:spPr>
        <p:txBody>
          <a:bodyPr wrap="none" rtlCol="0" anchor="t"/>
          <a:lstStyle/>
          <a:p>
            <a:pPr marL="0" indent="0">
              <a:lnSpc>
                <a:spcPts val="2039"/>
              </a:lnSpc>
              <a:buNone/>
            </a:pPr>
            <a:r>
              <a:rPr lang="en-US" sz="1359" dirty="0">
                <a:solidFill>
                  <a:srgbClr val="272525"/>
                </a:solidFill>
                <a:latin typeface="Eudoxus Sans" pitchFamily="34" charset="0"/>
                <a:ea typeface="Eudoxus Sans" pitchFamily="34" charset="-122"/>
                <a:cs typeface="Eudoxus Sans" pitchFamily="34" charset="-120"/>
              </a:rPr>
              <a:t>O(h)</a:t>
            </a:r>
            <a:endParaRPr lang="en-US" sz="1359" dirty="0"/>
          </a:p>
        </p:txBody>
      </p:sp>
      <p:sp>
        <p:nvSpPr>
          <p:cNvPr id="12" name="Shape 9"/>
          <p:cNvSpPr/>
          <p:nvPr/>
        </p:nvSpPr>
        <p:spPr>
          <a:xfrm>
            <a:off x="3222546" y="2869287"/>
            <a:ext cx="8185309" cy="481370"/>
          </a:xfrm>
          <a:prstGeom prst="rect">
            <a:avLst/>
          </a:prstGeom>
          <a:solidFill>
            <a:srgbClr val="FFFFFF">
              <a:alpha val="4000"/>
            </a:srgbClr>
          </a:solidFill>
          <a:ln/>
        </p:spPr>
      </p:sp>
      <p:sp>
        <p:nvSpPr>
          <p:cNvPr id="13" name="Text 10"/>
          <p:cNvSpPr/>
          <p:nvPr/>
        </p:nvSpPr>
        <p:spPr>
          <a:xfrm>
            <a:off x="3395186" y="2980492"/>
            <a:ext cx="3743563" cy="258961"/>
          </a:xfrm>
          <a:prstGeom prst="rect">
            <a:avLst/>
          </a:prstGeom>
          <a:noFill/>
          <a:ln/>
        </p:spPr>
        <p:txBody>
          <a:bodyPr wrap="none" rtlCol="0" anchor="t"/>
          <a:lstStyle/>
          <a:p>
            <a:pPr marL="0" indent="0">
              <a:lnSpc>
                <a:spcPts val="2039"/>
              </a:lnSpc>
              <a:buNone/>
            </a:pPr>
            <a:r>
              <a:rPr lang="en-US" sz="1359" dirty="0">
                <a:solidFill>
                  <a:srgbClr val="272525"/>
                </a:solidFill>
                <a:latin typeface="Eudoxus Sans" pitchFamily="34" charset="0"/>
                <a:ea typeface="Eudoxus Sans" pitchFamily="34" charset="-122"/>
                <a:cs typeface="Eudoxus Sans" pitchFamily="34" charset="-120"/>
              </a:rPr>
              <a:t>Insertion</a:t>
            </a:r>
            <a:endParaRPr lang="en-US" sz="1359" dirty="0"/>
          </a:p>
        </p:txBody>
      </p:sp>
      <p:sp>
        <p:nvSpPr>
          <p:cNvPr id="14" name="Text 11"/>
          <p:cNvSpPr/>
          <p:nvPr/>
        </p:nvSpPr>
        <p:spPr>
          <a:xfrm>
            <a:off x="7491651" y="2980492"/>
            <a:ext cx="3743563" cy="258961"/>
          </a:xfrm>
          <a:prstGeom prst="rect">
            <a:avLst/>
          </a:prstGeom>
          <a:noFill/>
          <a:ln/>
        </p:spPr>
        <p:txBody>
          <a:bodyPr wrap="none" rtlCol="0" anchor="t"/>
          <a:lstStyle/>
          <a:p>
            <a:pPr marL="0" indent="0">
              <a:lnSpc>
                <a:spcPts val="2039"/>
              </a:lnSpc>
              <a:buNone/>
            </a:pPr>
            <a:r>
              <a:rPr lang="en-US" sz="1359" dirty="0">
                <a:solidFill>
                  <a:srgbClr val="272525"/>
                </a:solidFill>
                <a:latin typeface="Eudoxus Sans" pitchFamily="34" charset="0"/>
                <a:ea typeface="Eudoxus Sans" pitchFamily="34" charset="-122"/>
                <a:cs typeface="Eudoxus Sans" pitchFamily="34" charset="-120"/>
              </a:rPr>
              <a:t>O(h)</a:t>
            </a:r>
            <a:endParaRPr lang="en-US" sz="1359" dirty="0"/>
          </a:p>
        </p:txBody>
      </p:sp>
      <p:sp>
        <p:nvSpPr>
          <p:cNvPr id="15" name="Shape 12"/>
          <p:cNvSpPr/>
          <p:nvPr/>
        </p:nvSpPr>
        <p:spPr>
          <a:xfrm>
            <a:off x="3222546" y="3350657"/>
            <a:ext cx="8185309" cy="481370"/>
          </a:xfrm>
          <a:prstGeom prst="rect">
            <a:avLst/>
          </a:prstGeom>
          <a:solidFill>
            <a:srgbClr val="000000">
              <a:alpha val="4000"/>
            </a:srgbClr>
          </a:solidFill>
          <a:ln/>
        </p:spPr>
      </p:sp>
      <p:sp>
        <p:nvSpPr>
          <p:cNvPr id="16" name="Text 13"/>
          <p:cNvSpPr/>
          <p:nvPr/>
        </p:nvSpPr>
        <p:spPr>
          <a:xfrm>
            <a:off x="3395186" y="3461861"/>
            <a:ext cx="3743563" cy="258961"/>
          </a:xfrm>
          <a:prstGeom prst="rect">
            <a:avLst/>
          </a:prstGeom>
          <a:noFill/>
          <a:ln/>
        </p:spPr>
        <p:txBody>
          <a:bodyPr wrap="none" rtlCol="0" anchor="t"/>
          <a:lstStyle/>
          <a:p>
            <a:pPr marL="0" indent="0">
              <a:lnSpc>
                <a:spcPts val="2039"/>
              </a:lnSpc>
              <a:buNone/>
            </a:pPr>
            <a:r>
              <a:rPr lang="en-US" sz="1359" dirty="0">
                <a:solidFill>
                  <a:srgbClr val="272525"/>
                </a:solidFill>
                <a:latin typeface="Eudoxus Sans" pitchFamily="34" charset="0"/>
                <a:ea typeface="Eudoxus Sans" pitchFamily="34" charset="-122"/>
                <a:cs typeface="Eudoxus Sans" pitchFamily="34" charset="-120"/>
              </a:rPr>
              <a:t>Deletion</a:t>
            </a:r>
            <a:endParaRPr lang="en-US" sz="1359" dirty="0"/>
          </a:p>
        </p:txBody>
      </p:sp>
      <p:sp>
        <p:nvSpPr>
          <p:cNvPr id="17" name="Text 14"/>
          <p:cNvSpPr/>
          <p:nvPr/>
        </p:nvSpPr>
        <p:spPr>
          <a:xfrm>
            <a:off x="7491651" y="3461861"/>
            <a:ext cx="3743563" cy="258961"/>
          </a:xfrm>
          <a:prstGeom prst="rect">
            <a:avLst/>
          </a:prstGeom>
          <a:noFill/>
          <a:ln/>
        </p:spPr>
        <p:txBody>
          <a:bodyPr wrap="none" rtlCol="0" anchor="t"/>
          <a:lstStyle/>
          <a:p>
            <a:pPr marL="0" indent="0">
              <a:lnSpc>
                <a:spcPts val="2039"/>
              </a:lnSpc>
              <a:buNone/>
            </a:pPr>
            <a:r>
              <a:rPr lang="en-US" sz="1359" dirty="0">
                <a:solidFill>
                  <a:srgbClr val="272525"/>
                </a:solidFill>
                <a:latin typeface="Eudoxus Sans" pitchFamily="34" charset="0"/>
                <a:ea typeface="Eudoxus Sans" pitchFamily="34" charset="-122"/>
                <a:cs typeface="Eudoxus Sans" pitchFamily="34" charset="-120"/>
              </a:rPr>
              <a:t>O(h)</a:t>
            </a:r>
            <a:endParaRPr lang="en-US" sz="1359" dirty="0"/>
          </a:p>
        </p:txBody>
      </p:sp>
      <p:sp>
        <p:nvSpPr>
          <p:cNvPr id="18" name="Shape 15"/>
          <p:cNvSpPr/>
          <p:nvPr/>
        </p:nvSpPr>
        <p:spPr>
          <a:xfrm>
            <a:off x="3222546" y="3832027"/>
            <a:ext cx="8185309" cy="481370"/>
          </a:xfrm>
          <a:prstGeom prst="rect">
            <a:avLst/>
          </a:prstGeom>
          <a:solidFill>
            <a:srgbClr val="FFFFFF">
              <a:alpha val="4000"/>
            </a:srgbClr>
          </a:solidFill>
          <a:ln/>
        </p:spPr>
      </p:sp>
      <p:sp>
        <p:nvSpPr>
          <p:cNvPr id="19" name="Text 16"/>
          <p:cNvSpPr/>
          <p:nvPr/>
        </p:nvSpPr>
        <p:spPr>
          <a:xfrm>
            <a:off x="3395186" y="3943231"/>
            <a:ext cx="3743563" cy="258961"/>
          </a:xfrm>
          <a:prstGeom prst="rect">
            <a:avLst/>
          </a:prstGeom>
          <a:noFill/>
          <a:ln/>
        </p:spPr>
        <p:txBody>
          <a:bodyPr wrap="none" rtlCol="0" anchor="t"/>
          <a:lstStyle/>
          <a:p>
            <a:pPr marL="0" indent="0">
              <a:lnSpc>
                <a:spcPts val="2039"/>
              </a:lnSpc>
              <a:buNone/>
            </a:pPr>
            <a:r>
              <a:rPr lang="en-US" sz="1359" dirty="0">
                <a:solidFill>
                  <a:srgbClr val="272525"/>
                </a:solidFill>
                <a:latin typeface="Eudoxus Sans" pitchFamily="34" charset="0"/>
                <a:ea typeface="Eudoxus Sans" pitchFamily="34" charset="-122"/>
                <a:cs typeface="Eudoxus Sans" pitchFamily="34" charset="-120"/>
              </a:rPr>
              <a:t>Min/Max</a:t>
            </a:r>
            <a:endParaRPr lang="en-US" sz="1359" dirty="0"/>
          </a:p>
        </p:txBody>
      </p:sp>
      <p:sp>
        <p:nvSpPr>
          <p:cNvPr id="20" name="Text 17"/>
          <p:cNvSpPr/>
          <p:nvPr/>
        </p:nvSpPr>
        <p:spPr>
          <a:xfrm>
            <a:off x="7491651" y="3943231"/>
            <a:ext cx="3743563" cy="258961"/>
          </a:xfrm>
          <a:prstGeom prst="rect">
            <a:avLst/>
          </a:prstGeom>
          <a:noFill/>
          <a:ln/>
        </p:spPr>
        <p:txBody>
          <a:bodyPr wrap="none" rtlCol="0" anchor="t"/>
          <a:lstStyle/>
          <a:p>
            <a:pPr marL="0" indent="0">
              <a:lnSpc>
                <a:spcPts val="2039"/>
              </a:lnSpc>
              <a:buNone/>
            </a:pPr>
            <a:r>
              <a:rPr lang="en-US" sz="1359" dirty="0">
                <a:solidFill>
                  <a:srgbClr val="272525"/>
                </a:solidFill>
                <a:latin typeface="Eudoxus Sans" pitchFamily="34" charset="0"/>
                <a:ea typeface="Eudoxus Sans" pitchFamily="34" charset="-122"/>
                <a:cs typeface="Eudoxus Sans" pitchFamily="34" charset="-120"/>
              </a:rPr>
              <a:t>O(h)</a:t>
            </a:r>
            <a:endParaRPr lang="en-US" sz="1359" dirty="0"/>
          </a:p>
        </p:txBody>
      </p:sp>
      <p:sp>
        <p:nvSpPr>
          <p:cNvPr id="21" name="Shape 18"/>
          <p:cNvSpPr/>
          <p:nvPr/>
        </p:nvSpPr>
        <p:spPr>
          <a:xfrm>
            <a:off x="3222546" y="4313396"/>
            <a:ext cx="8185309" cy="481370"/>
          </a:xfrm>
          <a:prstGeom prst="rect">
            <a:avLst/>
          </a:prstGeom>
          <a:solidFill>
            <a:srgbClr val="000000">
              <a:alpha val="4000"/>
            </a:srgbClr>
          </a:solidFill>
          <a:ln/>
        </p:spPr>
      </p:sp>
      <p:sp>
        <p:nvSpPr>
          <p:cNvPr id="22" name="Text 19"/>
          <p:cNvSpPr/>
          <p:nvPr/>
        </p:nvSpPr>
        <p:spPr>
          <a:xfrm>
            <a:off x="3395186" y="4424601"/>
            <a:ext cx="3743563" cy="258961"/>
          </a:xfrm>
          <a:prstGeom prst="rect">
            <a:avLst/>
          </a:prstGeom>
          <a:noFill/>
          <a:ln/>
        </p:spPr>
        <p:txBody>
          <a:bodyPr wrap="none" rtlCol="0" anchor="t"/>
          <a:lstStyle/>
          <a:p>
            <a:pPr marL="0" indent="0">
              <a:lnSpc>
                <a:spcPts val="2039"/>
              </a:lnSpc>
              <a:buNone/>
            </a:pPr>
            <a:r>
              <a:rPr lang="en-US" sz="1359" dirty="0">
                <a:solidFill>
                  <a:srgbClr val="272525"/>
                </a:solidFill>
                <a:latin typeface="Eudoxus Sans" pitchFamily="34" charset="0"/>
                <a:ea typeface="Eudoxus Sans" pitchFamily="34" charset="-122"/>
                <a:cs typeface="Eudoxus Sans" pitchFamily="34" charset="-120"/>
              </a:rPr>
              <a:t>Predecessor/Successor</a:t>
            </a:r>
            <a:endParaRPr lang="en-US" sz="1359" dirty="0"/>
          </a:p>
        </p:txBody>
      </p:sp>
      <p:sp>
        <p:nvSpPr>
          <p:cNvPr id="23" name="Text 20"/>
          <p:cNvSpPr/>
          <p:nvPr/>
        </p:nvSpPr>
        <p:spPr>
          <a:xfrm>
            <a:off x="7491651" y="4424601"/>
            <a:ext cx="3743563" cy="258961"/>
          </a:xfrm>
          <a:prstGeom prst="rect">
            <a:avLst/>
          </a:prstGeom>
          <a:noFill/>
          <a:ln/>
        </p:spPr>
        <p:txBody>
          <a:bodyPr wrap="none" rtlCol="0" anchor="t"/>
          <a:lstStyle/>
          <a:p>
            <a:pPr marL="0" indent="0">
              <a:lnSpc>
                <a:spcPts val="2039"/>
              </a:lnSpc>
              <a:buNone/>
            </a:pPr>
            <a:r>
              <a:rPr lang="en-US" sz="1359" dirty="0">
                <a:solidFill>
                  <a:srgbClr val="272525"/>
                </a:solidFill>
                <a:latin typeface="Eudoxus Sans" pitchFamily="34" charset="0"/>
                <a:ea typeface="Eudoxus Sans" pitchFamily="34" charset="-122"/>
                <a:cs typeface="Eudoxus Sans" pitchFamily="34" charset="-120"/>
              </a:rPr>
              <a:t>O(h)</a:t>
            </a:r>
            <a:endParaRPr lang="en-US" sz="1359" dirty="0"/>
          </a:p>
        </p:txBody>
      </p:sp>
      <p:sp>
        <p:nvSpPr>
          <p:cNvPr id="24" name="Text 21"/>
          <p:cNvSpPr/>
          <p:nvPr/>
        </p:nvSpPr>
        <p:spPr>
          <a:xfrm>
            <a:off x="3214926" y="4996577"/>
            <a:ext cx="8200549" cy="1035844"/>
          </a:xfrm>
          <a:prstGeom prst="rect">
            <a:avLst/>
          </a:prstGeom>
          <a:noFill/>
          <a:ln/>
        </p:spPr>
        <p:txBody>
          <a:bodyPr wrap="square" rtlCol="0" anchor="t"/>
          <a:lstStyle/>
          <a:p>
            <a:pPr marL="0" indent="0" algn="just">
              <a:lnSpc>
                <a:spcPts val="2039"/>
              </a:lnSpc>
              <a:buNone/>
            </a:pPr>
            <a:r>
              <a:rPr lang="en-US" sz="1600" dirty="0">
                <a:solidFill>
                  <a:srgbClr val="272525"/>
                </a:solidFill>
                <a:latin typeface="Times New Roman" panose="02020603050405020304" pitchFamily="18" charset="0"/>
                <a:ea typeface="Eudoxus Sans" pitchFamily="34" charset="-122"/>
                <a:cs typeface="Times New Roman" panose="02020603050405020304" pitchFamily="18" charset="0"/>
              </a:rPr>
              <a:t>The time complexity of these operations depends on the height (h) of the binary search tree. In the best case, where the tree is balanced, the height is logarithmic to the number of nodes (n), resulting in O(log n) time complexity. However, in the worst case, where the tree is skewed, the height can be linear to the number of nodes, leading to O(n) time complexity.</a:t>
            </a:r>
            <a:endParaRPr lang="en-US" sz="1600" dirty="0">
              <a:latin typeface="Times New Roman" panose="02020603050405020304" pitchFamily="18" charset="0"/>
              <a:cs typeface="Times New Roman" panose="02020603050405020304" pitchFamily="18" charset="0"/>
            </a:endParaRPr>
          </a:p>
        </p:txBody>
      </p:sp>
      <p:sp>
        <p:nvSpPr>
          <p:cNvPr id="25" name="Text 22"/>
          <p:cNvSpPr/>
          <p:nvPr/>
        </p:nvSpPr>
        <p:spPr>
          <a:xfrm>
            <a:off x="3214926" y="6226612"/>
            <a:ext cx="8200549" cy="1553766"/>
          </a:xfrm>
          <a:prstGeom prst="rect">
            <a:avLst/>
          </a:prstGeom>
          <a:noFill/>
          <a:ln/>
        </p:spPr>
        <p:txBody>
          <a:bodyPr wrap="square" rtlCol="0" anchor="t"/>
          <a:lstStyle/>
          <a:p>
            <a:pPr marL="0" indent="0" algn="just">
              <a:lnSpc>
                <a:spcPts val="2039"/>
              </a:lnSpc>
              <a:buNone/>
            </a:pPr>
            <a:r>
              <a:rPr lang="en-US" sz="1600" dirty="0">
                <a:solidFill>
                  <a:srgbClr val="272525"/>
                </a:solidFill>
                <a:latin typeface="Times New Roman" panose="02020603050405020304" pitchFamily="18" charset="0"/>
                <a:ea typeface="Eudoxus Sans" pitchFamily="34" charset="-122"/>
                <a:cs typeface="Times New Roman" panose="02020603050405020304" pitchFamily="18" charset="0"/>
              </a:rPr>
              <a:t>For operations like search, insertion, deletion, finding minimum or maximum values, and finding predecessors or successors, the time complexity is typically proportional to the height of the tree. This is because the algorithm needs to traverse down the tree from the root to the target node or position, which takes time proportional to the height. In a balanced tree, the height is logarithmic, leading to efficient performance, while in a skewed tree, the height can be linear, resulting in less efficient performance.</a:t>
            </a:r>
            <a:endParaRPr lang="en-US" sz="16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1240393"/>
            <a:ext cx="10554414" cy="1388745"/>
          </a:xfrm>
          <a:prstGeom prst="rect">
            <a:avLst/>
          </a:prstGeom>
          <a:noFill/>
          <a:ln/>
        </p:spPr>
        <p:txBody>
          <a:bodyPr wrap="square" rtlCol="0" anchor="t"/>
          <a:lstStyle/>
          <a:p>
            <a:pPr marL="0" indent="0">
              <a:lnSpc>
                <a:spcPts val="5468"/>
              </a:lnSpc>
              <a:buNone/>
            </a:pPr>
            <a:r>
              <a:rPr lang="en-US" sz="4374" b="1" dirty="0">
                <a:solidFill>
                  <a:srgbClr val="000000"/>
                </a:solidFill>
                <a:latin typeface="Times New Roman" panose="02020603050405020304" pitchFamily="18" charset="0"/>
                <a:ea typeface="p22-mackinac-pro" pitchFamily="34" charset="-122"/>
                <a:cs typeface="Times New Roman" panose="02020603050405020304" pitchFamily="18" charset="0"/>
              </a:rPr>
              <a:t>Challenges and Limitations of Unique Binary Search Trees</a:t>
            </a:r>
            <a:endParaRPr lang="en-US" sz="4374" dirty="0">
              <a:latin typeface="Times New Roman" panose="02020603050405020304" pitchFamily="18" charset="0"/>
              <a:cs typeface="Times New Roman" panose="02020603050405020304" pitchFamily="18" charset="0"/>
            </a:endParaRPr>
          </a:p>
        </p:txBody>
      </p:sp>
      <p:sp>
        <p:nvSpPr>
          <p:cNvPr id="5" name="Text 2"/>
          <p:cNvSpPr/>
          <p:nvPr/>
        </p:nvSpPr>
        <p:spPr>
          <a:xfrm>
            <a:off x="2037993" y="3073479"/>
            <a:ext cx="10554414" cy="1999536"/>
          </a:xfrm>
          <a:prstGeom prst="rect">
            <a:avLst/>
          </a:prstGeom>
          <a:noFill/>
          <a:ln/>
        </p:spPr>
        <p:txBody>
          <a:bodyPr wrap="square" rtlCol="0" anchor="t"/>
          <a:lstStyle/>
          <a:p>
            <a:pPr marL="0" indent="0" algn="just">
              <a:lnSpc>
                <a:spcPts val="2624"/>
              </a:lnSpc>
              <a:buNone/>
            </a:pPr>
            <a:r>
              <a:rPr lang="en-US" sz="2000" dirty="0">
                <a:solidFill>
                  <a:srgbClr val="272525"/>
                </a:solidFill>
                <a:latin typeface="Times New Roman" panose="02020603050405020304" pitchFamily="18" charset="0"/>
                <a:ea typeface="Eudoxus Sans" pitchFamily="34" charset="-122"/>
                <a:cs typeface="Times New Roman" panose="02020603050405020304" pitchFamily="18" charset="0"/>
              </a:rPr>
              <a:t> Unique binary search trees are efficient data structures, but they face challenges and limitations. One challenge is the potential for skewed trees, where elements are added in a non-random order, leading to unbalanced structures. This can result in poor performance for operations like search, insertion, and deletion, as the tree becomes more like a linked list. Another challenge is the potential for memory overhead, as each node in the tree requires storage for data, as well as pointers to its left and right children.</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2037993" y="5322927"/>
            <a:ext cx="10554414" cy="1666280"/>
          </a:xfrm>
          <a:prstGeom prst="rect">
            <a:avLst/>
          </a:prstGeom>
          <a:noFill/>
          <a:ln/>
        </p:spPr>
        <p:txBody>
          <a:bodyPr wrap="square" rtlCol="0" anchor="t"/>
          <a:lstStyle/>
          <a:p>
            <a:pPr marL="0" indent="0" algn="just">
              <a:lnSpc>
                <a:spcPts val="2624"/>
              </a:lnSpc>
              <a:buNone/>
            </a:pPr>
            <a:r>
              <a:rPr lang="en-US" sz="2000" dirty="0">
                <a:solidFill>
                  <a:srgbClr val="272525"/>
                </a:solidFill>
                <a:latin typeface="Times New Roman" panose="02020603050405020304" pitchFamily="18" charset="0"/>
                <a:ea typeface="Eudoxus Sans" pitchFamily="34" charset="-122"/>
                <a:cs typeface="Times New Roman" panose="02020603050405020304" pitchFamily="18" charset="0"/>
              </a:rPr>
              <a:t>  A limitation of unique binary search trees is that they are not well-suited for certain use cases. For example, if the data is constantly changing or needs to be accessed frequently in a specific order, a different data structure might be more appropriate. Furthermore, unique binary search trees are not inherently thread-safe, meaning that concurrent access from multiple threads could lead to unexpected behavior and data corruption.</a:t>
            </a: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5" name="Text 1"/>
          <p:cNvSpPr/>
          <p:nvPr/>
        </p:nvSpPr>
        <p:spPr>
          <a:xfrm>
            <a:off x="833199" y="1198721"/>
            <a:ext cx="7477601" cy="1916430"/>
          </a:xfrm>
          <a:prstGeom prst="rect">
            <a:avLst/>
          </a:prstGeom>
          <a:noFill/>
          <a:ln/>
        </p:spPr>
        <p:txBody>
          <a:bodyPr wrap="square" rtlCol="0" anchor="t"/>
          <a:lstStyle/>
          <a:p>
            <a:pPr marL="0" indent="0">
              <a:lnSpc>
                <a:spcPts val="7545"/>
              </a:lnSpc>
              <a:buNone/>
            </a:pPr>
            <a:r>
              <a:rPr lang="en-US" sz="6036" b="1" dirty="0">
                <a:solidFill>
                  <a:srgbClr val="000000"/>
                </a:solidFill>
                <a:latin typeface="Times New Roman" panose="02020603050405020304" pitchFamily="18" charset="0"/>
                <a:ea typeface="p22-mackinac-pro" pitchFamily="34" charset="-122"/>
                <a:cs typeface="Times New Roman" panose="02020603050405020304" pitchFamily="18" charset="0"/>
              </a:rPr>
              <a:t>Conclusion and Future Directions</a:t>
            </a:r>
            <a:endParaRPr lang="en-US" sz="6036" dirty="0">
              <a:latin typeface="Times New Roman" panose="02020603050405020304" pitchFamily="18" charset="0"/>
              <a:cs typeface="Times New Roman" panose="02020603050405020304" pitchFamily="18" charset="0"/>
            </a:endParaRPr>
          </a:p>
        </p:txBody>
      </p:sp>
      <p:sp>
        <p:nvSpPr>
          <p:cNvPr id="6" name="Text 2"/>
          <p:cNvSpPr/>
          <p:nvPr/>
        </p:nvSpPr>
        <p:spPr>
          <a:xfrm>
            <a:off x="833199" y="3448407"/>
            <a:ext cx="7477601" cy="1333024"/>
          </a:xfrm>
          <a:prstGeom prst="rect">
            <a:avLst/>
          </a:prstGeom>
          <a:noFill/>
          <a:ln/>
        </p:spPr>
        <p:txBody>
          <a:bodyPr wrap="square" rtlCol="0" anchor="t"/>
          <a:lstStyle/>
          <a:p>
            <a:pPr marL="0" indent="0" algn="just">
              <a:lnSpc>
                <a:spcPts val="2624"/>
              </a:lnSpc>
              <a:buNone/>
            </a:pPr>
            <a:r>
              <a:rPr lang="en-US" dirty="0">
                <a:solidFill>
                  <a:srgbClr val="272525"/>
                </a:solidFill>
                <a:latin typeface="Times New Roman" panose="02020603050405020304" pitchFamily="18" charset="0"/>
                <a:ea typeface="Eudoxus Sans" pitchFamily="34" charset="-122"/>
                <a:cs typeface="Times New Roman" panose="02020603050405020304" pitchFamily="18" charset="0"/>
              </a:rPr>
              <a:t>In conclusion, Unique Binary Search Trees are a fundamental data structure with numerous applications in computer science. Their efficiency and versatility make them a valuable tool for organizing and searching data.</a:t>
            </a:r>
            <a:endParaRPr lang="en-US" dirty="0">
              <a:latin typeface="Times New Roman" panose="02020603050405020304" pitchFamily="18" charset="0"/>
              <a:cs typeface="Times New Roman" panose="02020603050405020304" pitchFamily="18" charset="0"/>
            </a:endParaRPr>
          </a:p>
        </p:txBody>
      </p:sp>
      <p:sp>
        <p:nvSpPr>
          <p:cNvPr id="7" name="Text 3"/>
          <p:cNvSpPr/>
          <p:nvPr/>
        </p:nvSpPr>
        <p:spPr>
          <a:xfrm>
            <a:off x="833199" y="5031343"/>
            <a:ext cx="7477601" cy="1999536"/>
          </a:xfrm>
          <a:prstGeom prst="rect">
            <a:avLst/>
          </a:prstGeom>
          <a:noFill/>
          <a:ln/>
        </p:spPr>
        <p:txBody>
          <a:bodyPr wrap="square" rtlCol="0" anchor="t"/>
          <a:lstStyle/>
          <a:p>
            <a:pPr marL="0" indent="0" algn="just">
              <a:lnSpc>
                <a:spcPts val="2624"/>
              </a:lnSpc>
              <a:buNone/>
            </a:pPr>
            <a:r>
              <a:rPr lang="en-US" dirty="0">
                <a:solidFill>
                  <a:srgbClr val="272525"/>
                </a:solidFill>
                <a:latin typeface="Times New Roman" panose="02020603050405020304" pitchFamily="18" charset="0"/>
                <a:ea typeface="Eudoxus Sans" pitchFamily="34" charset="-122"/>
                <a:cs typeface="Times New Roman" panose="02020603050405020304" pitchFamily="18" charset="0"/>
              </a:rPr>
              <a:t>Future research could explore the development of novel algorithms for generating and manipulating Unique Binary Search Trees, optimizing their performance in specific contexts. Additionally, the integration of Unique Binary Search Trees with other data structures and algorithms could lead to advancements in areas such as artificial intelligence and machine learning.</a:t>
            </a:r>
            <a:endParaRPr lang="en-US"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32403B7E-51F2-4088-EC51-E74332EEC39F}"/>
              </a:ext>
            </a:extLst>
          </p:cNvPr>
          <p:cNvPicPr>
            <a:picLocks noChangeAspect="1"/>
          </p:cNvPicPr>
          <p:nvPr/>
        </p:nvPicPr>
        <p:blipFill>
          <a:blip r:embed="rId4"/>
          <a:stretch>
            <a:fillRect/>
          </a:stretch>
        </p:blipFill>
        <p:spPr>
          <a:xfrm>
            <a:off x="8492490" y="617220"/>
            <a:ext cx="5863590" cy="7246620"/>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5755"/>
            <a:ext cx="14630400" cy="8229600"/>
          </a:xfrm>
          <a:prstGeom prst="rect">
            <a:avLst/>
          </a:prstGeom>
          <a:solidFill>
            <a:srgbClr val="FFFFFF">
              <a:alpha val="75000"/>
            </a:srgbClr>
          </a:solidFill>
          <a:ln/>
        </p:spPr>
        <p:txBody>
          <a:bodyPr/>
          <a:lstStyle/>
          <a:p>
            <a:endParaRPr lang="en-IN" dirty="0"/>
          </a:p>
        </p:txBody>
      </p:sp>
      <p:sp>
        <p:nvSpPr>
          <p:cNvPr id="5" name="Text 1"/>
          <p:cNvSpPr/>
          <p:nvPr/>
        </p:nvSpPr>
        <p:spPr>
          <a:xfrm>
            <a:off x="944711" y="1959410"/>
            <a:ext cx="7477601" cy="1916430"/>
          </a:xfrm>
          <a:prstGeom prst="rect">
            <a:avLst/>
          </a:prstGeom>
          <a:noFill/>
          <a:ln/>
        </p:spPr>
        <p:txBody>
          <a:bodyPr wrap="square" rtlCol="0" anchor="t"/>
          <a:lstStyle/>
          <a:p>
            <a:pPr marL="0" indent="0" algn="ctr">
              <a:lnSpc>
                <a:spcPts val="7545"/>
              </a:lnSpc>
              <a:buNone/>
            </a:pPr>
            <a:r>
              <a:rPr lang="en-US" sz="6036" b="1" dirty="0">
                <a:solidFill>
                  <a:srgbClr val="000000"/>
                </a:solidFill>
                <a:latin typeface="Times New Roman" panose="02020603050405020304" pitchFamily="18" charset="0"/>
                <a:ea typeface="p22-mackinac-pro" pitchFamily="34" charset="-122"/>
                <a:cs typeface="Times New Roman" panose="02020603050405020304" pitchFamily="18" charset="0"/>
              </a:rPr>
              <a:t>Unique Binary Search Tree</a:t>
            </a:r>
            <a:endParaRPr lang="en-US" sz="6036" dirty="0">
              <a:latin typeface="Times New Roman" panose="02020603050405020304" pitchFamily="18" charset="0"/>
              <a:cs typeface="Times New Roman" panose="02020603050405020304" pitchFamily="18" charset="0"/>
            </a:endParaRPr>
          </a:p>
        </p:txBody>
      </p:sp>
      <p:sp>
        <p:nvSpPr>
          <p:cNvPr id="7" name="Text 3"/>
          <p:cNvSpPr/>
          <p:nvPr/>
        </p:nvSpPr>
        <p:spPr>
          <a:xfrm>
            <a:off x="833199" y="5364599"/>
            <a:ext cx="7477601" cy="1333024"/>
          </a:xfrm>
          <a:prstGeom prst="rect">
            <a:avLst/>
          </a:prstGeom>
          <a:noFill/>
          <a:ln/>
        </p:spPr>
        <p:txBody>
          <a:bodyPr wrap="square" rtlCol="0" anchor="t"/>
          <a:lstStyle/>
          <a:p>
            <a:pPr marL="0" indent="0">
              <a:lnSpc>
                <a:spcPts val="2624"/>
              </a:lnSpc>
              <a:buNone/>
            </a:pPr>
            <a:endParaRPr lang="en-US" sz="1750" dirty="0"/>
          </a:p>
        </p:txBody>
      </p:sp>
      <p:sp>
        <p:nvSpPr>
          <p:cNvPr id="10" name="TextBox 9">
            <a:extLst>
              <a:ext uri="{FF2B5EF4-FFF2-40B4-BE49-F238E27FC236}">
                <a16:creationId xmlns:a16="http://schemas.microsoft.com/office/drawing/2014/main" id="{82E25D04-4615-C574-5BA3-2ABD23325921}"/>
              </a:ext>
            </a:extLst>
          </p:cNvPr>
          <p:cNvSpPr txBox="1"/>
          <p:nvPr/>
        </p:nvSpPr>
        <p:spPr>
          <a:xfrm>
            <a:off x="1405054" y="4861932"/>
            <a:ext cx="7017258" cy="2215991"/>
          </a:xfrm>
          <a:prstGeom prst="rect">
            <a:avLst/>
          </a:prstGeom>
          <a:noFill/>
        </p:spPr>
        <p:txBody>
          <a:bodyPr wrap="square" rtlCol="0">
            <a:spAutoFit/>
          </a:bodyPr>
          <a:lstStyle/>
          <a:p>
            <a:r>
              <a:rPr lang="en-US" sz="2400" b="1" dirty="0"/>
              <a:t>Problem Statement:</a:t>
            </a:r>
          </a:p>
          <a:p>
            <a:endParaRPr lang="en-US" sz="2400" b="1" dirty="0"/>
          </a:p>
          <a:p>
            <a:r>
              <a:rPr lang="en-US" sz="2400" dirty="0"/>
              <a:t>Given an integer n, return the number of structurally unique Binary Search </a:t>
            </a:r>
            <a:r>
              <a:rPr lang="en-US" sz="2400" dirty="0">
                <a:latin typeface="Times New Roman" panose="02020603050405020304" pitchFamily="18" charset="0"/>
                <a:cs typeface="Times New Roman" panose="02020603050405020304" pitchFamily="18" charset="0"/>
              </a:rPr>
              <a:t>Trees</a:t>
            </a:r>
            <a:r>
              <a:rPr lang="en-US" sz="2400" dirty="0"/>
              <a:t> (BSTs) that have exactly n nodes of unique values from 1 to n.</a:t>
            </a:r>
          </a:p>
          <a:p>
            <a:endParaRPr lang="en-IN" dirty="0"/>
          </a:p>
        </p:txBody>
      </p:sp>
      <p:pic>
        <p:nvPicPr>
          <p:cNvPr id="6" name="Picture 5">
            <a:extLst>
              <a:ext uri="{FF2B5EF4-FFF2-40B4-BE49-F238E27FC236}">
                <a16:creationId xmlns:a16="http://schemas.microsoft.com/office/drawing/2014/main" id="{82B4AEC1-F8E3-79C5-AFEE-6FD126FD1971}"/>
              </a:ext>
            </a:extLst>
          </p:cNvPr>
          <p:cNvPicPr>
            <a:picLocks noChangeAspect="1"/>
          </p:cNvPicPr>
          <p:nvPr/>
        </p:nvPicPr>
        <p:blipFill>
          <a:blip r:embed="rId4"/>
          <a:stretch>
            <a:fillRect/>
          </a:stretch>
        </p:blipFill>
        <p:spPr>
          <a:xfrm>
            <a:off x="8534400" y="2040673"/>
            <a:ext cx="5571893" cy="5798634"/>
          </a:xfrm>
          <a:prstGeom prst="rect">
            <a:avLst/>
          </a:prstGeom>
        </p:spPr>
      </p:pic>
    </p:spTree>
    <p:extLst>
      <p:ext uri="{BB962C8B-B14F-4D97-AF65-F5344CB8AC3E}">
        <p14:creationId xmlns:p14="http://schemas.microsoft.com/office/powerpoint/2010/main" val="372299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55755"/>
            <a:ext cx="14630400" cy="8229600"/>
          </a:xfrm>
          <a:prstGeom prst="rect">
            <a:avLst/>
          </a:prstGeom>
          <a:solidFill>
            <a:srgbClr val="FFFFFF">
              <a:alpha val="75000"/>
            </a:srgbClr>
          </a:solidFill>
          <a:ln/>
        </p:spPr>
        <p:txBody>
          <a:bodyPr/>
          <a:lstStyle/>
          <a:p>
            <a:endParaRPr lang="en-IN" dirty="0"/>
          </a:p>
        </p:txBody>
      </p:sp>
      <p:sp>
        <p:nvSpPr>
          <p:cNvPr id="5" name="Text 1"/>
          <p:cNvSpPr/>
          <p:nvPr/>
        </p:nvSpPr>
        <p:spPr>
          <a:xfrm>
            <a:off x="833199" y="1057573"/>
            <a:ext cx="7477601" cy="1916430"/>
          </a:xfrm>
          <a:prstGeom prst="rect">
            <a:avLst/>
          </a:prstGeom>
          <a:noFill/>
          <a:ln/>
        </p:spPr>
        <p:txBody>
          <a:bodyPr wrap="square" rtlCol="0" anchor="t"/>
          <a:lstStyle/>
          <a:p>
            <a:pPr marL="0" indent="0">
              <a:lnSpc>
                <a:spcPts val="7545"/>
              </a:lnSpc>
              <a:buNone/>
            </a:pPr>
            <a:endParaRPr lang="en-US" sz="6036" dirty="0"/>
          </a:p>
        </p:txBody>
      </p:sp>
      <p:sp>
        <p:nvSpPr>
          <p:cNvPr id="6" name="Text 2"/>
          <p:cNvSpPr/>
          <p:nvPr/>
        </p:nvSpPr>
        <p:spPr>
          <a:xfrm>
            <a:off x="864881" y="2581840"/>
            <a:ext cx="6604665" cy="1333024"/>
          </a:xfrm>
          <a:prstGeom prst="rect">
            <a:avLst/>
          </a:prstGeom>
          <a:noFill/>
          <a:ln/>
        </p:spPr>
        <p:txBody>
          <a:bodyPr wrap="square" rtlCol="0" anchor="t"/>
          <a:lstStyle/>
          <a:p>
            <a:pPr marL="0" indent="0" algn="just">
              <a:lnSpc>
                <a:spcPts val="2624"/>
              </a:lnSpc>
              <a:buNone/>
            </a:pPr>
            <a:r>
              <a:rPr lang="en-US" sz="2400" dirty="0">
                <a:solidFill>
                  <a:srgbClr val="272525"/>
                </a:solidFill>
                <a:latin typeface="Times New Roman" panose="02020603050405020304" pitchFamily="18" charset="0"/>
                <a:ea typeface="Eudoxus Sans" pitchFamily="34" charset="-122"/>
                <a:cs typeface="Times New Roman" panose="02020603050405020304" pitchFamily="18" charset="0"/>
              </a:rPr>
              <a:t>A Binary Search Tree is a data structure that allows efficient searching, insertion, and deletion operations. It is commonly used in various applications, including databases, search engines, and operating systems.</a:t>
            </a:r>
            <a:endParaRPr lang="en-US" sz="2400" dirty="0">
              <a:latin typeface="Times New Roman" panose="02020603050405020304" pitchFamily="18" charset="0"/>
              <a:cs typeface="Times New Roman" panose="02020603050405020304" pitchFamily="18" charset="0"/>
            </a:endParaRPr>
          </a:p>
        </p:txBody>
      </p:sp>
      <p:sp>
        <p:nvSpPr>
          <p:cNvPr id="7" name="Text 3"/>
          <p:cNvSpPr/>
          <p:nvPr/>
        </p:nvSpPr>
        <p:spPr>
          <a:xfrm>
            <a:off x="864882" y="4698087"/>
            <a:ext cx="6604664" cy="1333024"/>
          </a:xfrm>
          <a:prstGeom prst="rect">
            <a:avLst/>
          </a:prstGeom>
          <a:noFill/>
          <a:ln/>
        </p:spPr>
        <p:txBody>
          <a:bodyPr wrap="square" rtlCol="0" anchor="t"/>
          <a:lstStyle/>
          <a:p>
            <a:pPr marL="0" indent="0" algn="just">
              <a:lnSpc>
                <a:spcPts val="2624"/>
              </a:lnSpc>
              <a:buNone/>
            </a:pPr>
            <a:r>
              <a:rPr lang="en-US" sz="2400" dirty="0">
                <a:solidFill>
                  <a:srgbClr val="272525"/>
                </a:solidFill>
                <a:latin typeface="Times New Roman" panose="02020603050405020304" pitchFamily="18" charset="0"/>
                <a:ea typeface="Eudoxus Sans" pitchFamily="34" charset="-122"/>
                <a:cs typeface="Times New Roman" panose="02020603050405020304" pitchFamily="18" charset="0"/>
              </a:rPr>
              <a:t>A unique binary search tree is a specific type of binary search tree that has the property of having no duplicate nodes. This uniqueness constraint adds complexity to certain operations, but it can also provide performance benefits in certain scenarios.</a:t>
            </a:r>
            <a:endParaRPr lang="en-US" sz="2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059D92E-ED0E-4EDA-CDB3-8A3283B3C4F6}"/>
              </a:ext>
            </a:extLst>
          </p:cNvPr>
          <p:cNvSpPr txBox="1"/>
          <p:nvPr/>
        </p:nvSpPr>
        <p:spPr>
          <a:xfrm>
            <a:off x="1029915" y="1331922"/>
            <a:ext cx="6211229"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ABSTRACT</a:t>
            </a:r>
            <a:r>
              <a:rPr lang="en-US" sz="2400" b="1" dirty="0"/>
              <a:t>:</a:t>
            </a:r>
            <a:endParaRPr lang="en-IN" sz="2400" b="1" dirty="0"/>
          </a:p>
        </p:txBody>
      </p:sp>
      <p:pic>
        <p:nvPicPr>
          <p:cNvPr id="17" name="Picture 16">
            <a:extLst>
              <a:ext uri="{FF2B5EF4-FFF2-40B4-BE49-F238E27FC236}">
                <a16:creationId xmlns:a16="http://schemas.microsoft.com/office/drawing/2014/main" id="{B15EAA51-83B8-6434-4666-DE4278230575}"/>
              </a:ext>
            </a:extLst>
          </p:cNvPr>
          <p:cNvPicPr>
            <a:picLocks noChangeAspect="1"/>
          </p:cNvPicPr>
          <p:nvPr/>
        </p:nvPicPr>
        <p:blipFill>
          <a:blip r:embed="rId4"/>
          <a:stretch>
            <a:fillRect/>
          </a:stretch>
        </p:blipFill>
        <p:spPr>
          <a:xfrm>
            <a:off x="7697949" y="1057573"/>
            <a:ext cx="6604663" cy="5543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61093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277654" y="1271822"/>
            <a:ext cx="4930973" cy="5752862"/>
          </a:xfrm>
          <a:prstGeom prst="rect">
            <a:avLst/>
          </a:prstGeom>
        </p:spPr>
      </p:pic>
      <p:sp>
        <p:nvSpPr>
          <p:cNvPr id="5" name="Text 1"/>
          <p:cNvSpPr/>
          <p:nvPr/>
        </p:nvSpPr>
        <p:spPr>
          <a:xfrm>
            <a:off x="6319599" y="1462564"/>
            <a:ext cx="7477601" cy="1388745"/>
          </a:xfrm>
          <a:prstGeom prst="rect">
            <a:avLst/>
          </a:prstGeom>
          <a:noFill/>
          <a:ln/>
        </p:spPr>
        <p:txBody>
          <a:bodyPr wrap="square" rtlCol="0" anchor="t"/>
          <a:lstStyle/>
          <a:p>
            <a:pPr marL="0" indent="0">
              <a:lnSpc>
                <a:spcPts val="5468"/>
              </a:lnSpc>
              <a:buNone/>
            </a:pPr>
            <a:r>
              <a:rPr lang="en-US" sz="4374" b="1" dirty="0">
                <a:solidFill>
                  <a:srgbClr val="000000"/>
                </a:solidFill>
                <a:latin typeface="Times New Roman" panose="02020603050405020304" pitchFamily="18" charset="0"/>
                <a:ea typeface="p22-mackinac-pro" pitchFamily="34" charset="-122"/>
                <a:cs typeface="Times New Roman" panose="02020603050405020304" pitchFamily="18" charset="0"/>
              </a:rPr>
              <a:t>Definition of a Binary Search Tree</a:t>
            </a:r>
            <a:endParaRPr lang="en-US" sz="4374" dirty="0">
              <a:latin typeface="Times New Roman" panose="02020603050405020304" pitchFamily="18" charset="0"/>
              <a:cs typeface="Times New Roman" panose="02020603050405020304" pitchFamily="18" charset="0"/>
            </a:endParaRPr>
          </a:p>
        </p:txBody>
      </p:sp>
      <p:sp>
        <p:nvSpPr>
          <p:cNvPr id="6" name="Text 2"/>
          <p:cNvSpPr/>
          <p:nvPr/>
        </p:nvSpPr>
        <p:spPr>
          <a:xfrm>
            <a:off x="6319599" y="3184565"/>
            <a:ext cx="7477601" cy="1666280"/>
          </a:xfrm>
          <a:prstGeom prst="rect">
            <a:avLst/>
          </a:prstGeom>
          <a:noFill/>
          <a:ln/>
        </p:spPr>
        <p:txBody>
          <a:bodyPr wrap="square" rtlCol="0" anchor="t"/>
          <a:lstStyle/>
          <a:p>
            <a:pPr marL="0" indent="0" algn="just">
              <a:lnSpc>
                <a:spcPts val="2624"/>
              </a:lnSpc>
              <a:buNone/>
            </a:pPr>
            <a:r>
              <a:rPr lang="en-US" sz="2000" dirty="0">
                <a:solidFill>
                  <a:srgbClr val="272525"/>
                </a:solidFill>
                <a:latin typeface="Times New Roman" panose="02020603050405020304" pitchFamily="18" charset="0"/>
                <a:ea typeface="Eudoxus Sans" pitchFamily="34" charset="-122"/>
                <a:cs typeface="Times New Roman" panose="02020603050405020304" pitchFamily="18" charset="0"/>
              </a:rPr>
              <a:t>A binary search tree (BST) is a fundamental data structure in computer science. It's a tree-like structure where each node holds a value, and the values are organized in a specific way. The left subtree of a node contains values that are less than the node's value, and the right subtree contains values greater than the node's value.</a:t>
            </a:r>
            <a:endParaRPr lang="en-US" sz="2000" dirty="0">
              <a:latin typeface="Times New Roman" panose="02020603050405020304" pitchFamily="18" charset="0"/>
              <a:cs typeface="Times New Roman" panose="02020603050405020304" pitchFamily="18" charset="0"/>
            </a:endParaRPr>
          </a:p>
        </p:txBody>
      </p:sp>
      <p:sp>
        <p:nvSpPr>
          <p:cNvPr id="7" name="Text 3"/>
          <p:cNvSpPr/>
          <p:nvPr/>
        </p:nvSpPr>
        <p:spPr>
          <a:xfrm>
            <a:off x="6319599" y="5100757"/>
            <a:ext cx="7477601" cy="1666280"/>
          </a:xfrm>
          <a:prstGeom prst="rect">
            <a:avLst/>
          </a:prstGeom>
          <a:noFill/>
          <a:ln/>
        </p:spPr>
        <p:txBody>
          <a:bodyPr wrap="square" rtlCol="0" anchor="t"/>
          <a:lstStyle/>
          <a:p>
            <a:pPr marL="0" indent="0" algn="just">
              <a:lnSpc>
                <a:spcPts val="2624"/>
              </a:lnSpc>
              <a:buNone/>
            </a:pPr>
            <a:r>
              <a:rPr lang="en-US" sz="2000" dirty="0">
                <a:solidFill>
                  <a:srgbClr val="272525"/>
                </a:solidFill>
                <a:latin typeface="Times New Roman" panose="02020603050405020304" pitchFamily="18" charset="0"/>
                <a:ea typeface="Eudoxus Sans" pitchFamily="34" charset="-122"/>
                <a:cs typeface="Times New Roman" panose="02020603050405020304" pitchFamily="18" charset="0"/>
              </a:rPr>
              <a:t>The key feature of a BST is that it allows for efficient searching, insertion, and deletion operations. The BST's structure makes it possible to quickly find a specific value or determine if a value exists within the tree. It's widely used in various applications, including databases, file systems, and search engines.</a:t>
            </a:r>
            <a:endParaRPr lang="en-US"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6AD8AC65-94FA-3DCA-1B99-BB273B56452D}"/>
              </a:ext>
            </a:extLst>
          </p:cNvPr>
          <p:cNvSpPr txBox="1"/>
          <p:nvPr/>
        </p:nvSpPr>
        <p:spPr>
          <a:xfrm>
            <a:off x="3992137" y="689432"/>
            <a:ext cx="6311590" cy="523220"/>
          </a:xfrm>
          <a:prstGeom prst="rect">
            <a:avLst/>
          </a:prstGeom>
          <a:noFill/>
        </p:spPr>
        <p:txBody>
          <a:bodyPr wrap="square" rtlCol="0">
            <a:spAutoFit/>
          </a:bodyPr>
          <a:lstStyle/>
          <a:p>
            <a:r>
              <a:rPr lang="en-US" sz="2800" b="1" dirty="0"/>
              <a:t>INTRODUCTION:</a:t>
            </a:r>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sp>
        <p:nvSpPr>
          <p:cNvPr id="4" name="Text 1"/>
          <p:cNvSpPr/>
          <p:nvPr/>
        </p:nvSpPr>
        <p:spPr>
          <a:xfrm>
            <a:off x="2037993" y="648176"/>
            <a:ext cx="9103519" cy="694373"/>
          </a:xfrm>
          <a:prstGeom prst="rect">
            <a:avLst/>
          </a:prstGeom>
          <a:noFill/>
          <a:ln/>
        </p:spPr>
        <p:txBody>
          <a:bodyPr wrap="none" rtlCol="0" anchor="t"/>
          <a:lstStyle/>
          <a:p>
            <a:pPr marL="0" indent="0">
              <a:lnSpc>
                <a:spcPts val="5468"/>
              </a:lnSpc>
              <a:buNone/>
            </a:pPr>
            <a:r>
              <a:rPr lang="en-US" sz="4374" b="1" dirty="0">
                <a:solidFill>
                  <a:srgbClr val="000000"/>
                </a:solidFill>
                <a:latin typeface="Times New Roman" panose="02020603050405020304" pitchFamily="18" charset="0"/>
                <a:ea typeface="p22-mackinac-pro" pitchFamily="34" charset="-122"/>
                <a:cs typeface="Times New Roman" panose="02020603050405020304" pitchFamily="18" charset="0"/>
              </a:rPr>
              <a:t>Properties of a Binary Search Tree</a:t>
            </a:r>
            <a:endParaRPr lang="en-US" sz="4374" dirty="0">
              <a:latin typeface="Times New Roman" panose="02020603050405020304" pitchFamily="18" charset="0"/>
              <a:cs typeface="Times New Roman" panose="02020603050405020304" pitchFamily="18" charset="0"/>
            </a:endParaRPr>
          </a:p>
        </p:txBody>
      </p:sp>
      <p:pic>
        <p:nvPicPr>
          <p:cNvPr id="5" name="Image 1" descr="preencoded.png"/>
          <p:cNvPicPr>
            <a:picLocks noChangeAspect="1"/>
          </p:cNvPicPr>
          <p:nvPr/>
        </p:nvPicPr>
        <p:blipFill>
          <a:blip r:embed="rId4"/>
          <a:stretch>
            <a:fillRect/>
          </a:stretch>
        </p:blipFill>
        <p:spPr>
          <a:xfrm>
            <a:off x="2037993" y="1786890"/>
            <a:ext cx="3295888" cy="2036921"/>
          </a:xfrm>
          <a:prstGeom prst="rect">
            <a:avLst/>
          </a:prstGeom>
        </p:spPr>
      </p:pic>
      <p:sp>
        <p:nvSpPr>
          <p:cNvPr id="6" name="Text 2"/>
          <p:cNvSpPr/>
          <p:nvPr/>
        </p:nvSpPr>
        <p:spPr>
          <a:xfrm>
            <a:off x="2037993" y="4101465"/>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Ordered Structure</a:t>
            </a:r>
            <a:endParaRPr lang="en-US" sz="2187" dirty="0"/>
          </a:p>
        </p:txBody>
      </p:sp>
      <p:sp>
        <p:nvSpPr>
          <p:cNvPr id="7" name="Text 3"/>
          <p:cNvSpPr/>
          <p:nvPr/>
        </p:nvSpPr>
        <p:spPr>
          <a:xfrm>
            <a:off x="2037993" y="4581882"/>
            <a:ext cx="3295888" cy="2999303"/>
          </a:xfrm>
          <a:prstGeom prst="rect">
            <a:avLst/>
          </a:prstGeom>
          <a:noFill/>
          <a:ln/>
        </p:spPr>
        <p:txBody>
          <a:bodyPr wrap="square" rtlCol="0" anchor="t"/>
          <a:lstStyle/>
          <a:p>
            <a:pPr marL="0" indent="0" algn="l">
              <a:lnSpc>
                <a:spcPts val="2624"/>
              </a:lnSpc>
              <a:buNone/>
            </a:pPr>
            <a:r>
              <a:rPr lang="en-US" sz="1750" dirty="0">
                <a:solidFill>
                  <a:srgbClr val="272525"/>
                </a:solidFill>
                <a:latin typeface="Eudoxus Sans" pitchFamily="34" charset="0"/>
                <a:ea typeface="Eudoxus Sans" pitchFamily="34" charset="-122"/>
                <a:cs typeface="Eudoxus Sans" pitchFamily="34" charset="-120"/>
              </a:rPr>
              <a:t>A binary search tree is organized in a hierarchical way. Each node has a value, and the values of the left subtree are always smaller, while the values of the right subtree are always larger. This ordering ensures efficient searching and retrieval of elements.</a:t>
            </a:r>
            <a:endParaRPr lang="en-US" sz="1750" dirty="0"/>
          </a:p>
        </p:txBody>
      </p:sp>
      <p:pic>
        <p:nvPicPr>
          <p:cNvPr id="8" name="Image 2" descr="preencoded.png"/>
          <p:cNvPicPr>
            <a:picLocks noChangeAspect="1"/>
          </p:cNvPicPr>
          <p:nvPr/>
        </p:nvPicPr>
        <p:blipFill>
          <a:blip r:embed="rId5"/>
          <a:stretch>
            <a:fillRect/>
          </a:stretch>
        </p:blipFill>
        <p:spPr>
          <a:xfrm>
            <a:off x="5667137" y="1786890"/>
            <a:ext cx="3296007" cy="2037040"/>
          </a:xfrm>
          <a:prstGeom prst="rect">
            <a:avLst/>
          </a:prstGeom>
        </p:spPr>
      </p:pic>
      <p:sp>
        <p:nvSpPr>
          <p:cNvPr id="9" name="Text 4"/>
          <p:cNvSpPr/>
          <p:nvPr/>
        </p:nvSpPr>
        <p:spPr>
          <a:xfrm>
            <a:off x="5667137" y="4101584"/>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Height and Depth</a:t>
            </a:r>
            <a:endParaRPr lang="en-US" sz="2187" dirty="0"/>
          </a:p>
        </p:txBody>
      </p:sp>
      <p:sp>
        <p:nvSpPr>
          <p:cNvPr id="10" name="Text 5"/>
          <p:cNvSpPr/>
          <p:nvPr/>
        </p:nvSpPr>
        <p:spPr>
          <a:xfrm>
            <a:off x="5667137" y="4582001"/>
            <a:ext cx="3296007" cy="2999303"/>
          </a:xfrm>
          <a:prstGeom prst="rect">
            <a:avLst/>
          </a:prstGeom>
          <a:noFill/>
          <a:ln/>
        </p:spPr>
        <p:txBody>
          <a:bodyPr wrap="square" rtlCol="0" anchor="t"/>
          <a:lstStyle/>
          <a:p>
            <a:pPr marL="0" indent="0" algn="l">
              <a:lnSpc>
                <a:spcPts val="2624"/>
              </a:lnSpc>
              <a:buNone/>
            </a:pPr>
            <a:r>
              <a:rPr lang="en-US" sz="1750" dirty="0">
                <a:solidFill>
                  <a:srgbClr val="272525"/>
                </a:solidFill>
                <a:latin typeface="Eudoxus Sans" pitchFamily="34" charset="0"/>
                <a:ea typeface="Eudoxus Sans" pitchFamily="34" charset="-122"/>
                <a:cs typeface="Eudoxus Sans" pitchFamily="34" charset="-120"/>
              </a:rPr>
              <a:t>The height of a binary search tree is the maximum distance from the root node to a leaf node. The depth of a node is the distance from the root to that node. The height and depth play a crucial role in determining the efficiency of search operations.</a:t>
            </a:r>
            <a:endParaRPr lang="en-US" sz="1750" dirty="0"/>
          </a:p>
        </p:txBody>
      </p:sp>
      <p:pic>
        <p:nvPicPr>
          <p:cNvPr id="11" name="Image 3" descr="preencoded.png"/>
          <p:cNvPicPr>
            <a:picLocks noChangeAspect="1"/>
          </p:cNvPicPr>
          <p:nvPr/>
        </p:nvPicPr>
        <p:blipFill>
          <a:blip r:embed="rId6"/>
          <a:stretch>
            <a:fillRect/>
          </a:stretch>
        </p:blipFill>
        <p:spPr>
          <a:xfrm>
            <a:off x="9296400" y="1786890"/>
            <a:ext cx="3296007" cy="2037040"/>
          </a:xfrm>
          <a:prstGeom prst="rect">
            <a:avLst/>
          </a:prstGeom>
        </p:spPr>
      </p:pic>
      <p:sp>
        <p:nvSpPr>
          <p:cNvPr id="12" name="Text 6"/>
          <p:cNvSpPr/>
          <p:nvPr/>
        </p:nvSpPr>
        <p:spPr>
          <a:xfrm>
            <a:off x="9296400" y="4101584"/>
            <a:ext cx="2777490" cy="347186"/>
          </a:xfrm>
          <a:prstGeom prst="rect">
            <a:avLst/>
          </a:prstGeom>
          <a:noFill/>
          <a:ln/>
        </p:spPr>
        <p:txBody>
          <a:bodyPr wrap="none" rtlCol="0" anchor="t"/>
          <a:lstStyle/>
          <a:p>
            <a:pPr marL="0" indent="0" algn="l">
              <a:lnSpc>
                <a:spcPts val="2734"/>
              </a:lnSpc>
              <a:buNone/>
            </a:pPr>
            <a:r>
              <a:rPr lang="en-US" sz="2187" b="1" dirty="0">
                <a:solidFill>
                  <a:srgbClr val="272525"/>
                </a:solidFill>
                <a:latin typeface="p22-mackinac-pro" pitchFamily="34" charset="0"/>
                <a:ea typeface="p22-mackinac-pro" pitchFamily="34" charset="-122"/>
                <a:cs typeface="p22-mackinac-pro" pitchFamily="34" charset="-120"/>
              </a:rPr>
              <a:t>Uniqueness</a:t>
            </a:r>
            <a:endParaRPr lang="en-US" sz="2187" dirty="0"/>
          </a:p>
        </p:txBody>
      </p:sp>
      <p:sp>
        <p:nvSpPr>
          <p:cNvPr id="13" name="Text 7"/>
          <p:cNvSpPr/>
          <p:nvPr/>
        </p:nvSpPr>
        <p:spPr>
          <a:xfrm>
            <a:off x="9296400" y="4582001"/>
            <a:ext cx="3296007" cy="2332792"/>
          </a:xfrm>
          <a:prstGeom prst="rect">
            <a:avLst/>
          </a:prstGeom>
          <a:noFill/>
          <a:ln/>
        </p:spPr>
        <p:txBody>
          <a:bodyPr wrap="square" rtlCol="0" anchor="t"/>
          <a:lstStyle/>
          <a:p>
            <a:pPr marL="0" indent="0" algn="l">
              <a:lnSpc>
                <a:spcPts val="2624"/>
              </a:lnSpc>
              <a:buNone/>
            </a:pPr>
            <a:r>
              <a:rPr lang="en-US" sz="1750" dirty="0">
                <a:solidFill>
                  <a:srgbClr val="272525"/>
                </a:solidFill>
                <a:latin typeface="Eudoxus Sans" pitchFamily="34" charset="0"/>
                <a:ea typeface="Eudoxus Sans" pitchFamily="34" charset="-122"/>
                <a:cs typeface="Eudoxus Sans" pitchFamily="34" charset="-120"/>
              </a:rPr>
              <a:t>While a binary search tree can have multiple nodes with the same value, each node represents a unique location in the tree. This uniqueness allows for efficient insertion and deletion operations.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0076"/>
          </a:xfrm>
          <a:prstGeom prst="rect">
            <a:avLst/>
          </a:prstGeom>
          <a:solidFill>
            <a:srgbClr val="FFFFFF">
              <a:alpha val="75000"/>
            </a:srgbClr>
          </a:solidFill>
          <a:ln/>
        </p:spPr>
      </p:sp>
      <p:sp>
        <p:nvSpPr>
          <p:cNvPr id="4" name="Text 1"/>
          <p:cNvSpPr/>
          <p:nvPr/>
        </p:nvSpPr>
        <p:spPr>
          <a:xfrm>
            <a:off x="2372082" y="572333"/>
            <a:ext cx="6395680" cy="650319"/>
          </a:xfrm>
          <a:prstGeom prst="rect">
            <a:avLst/>
          </a:prstGeom>
          <a:noFill/>
          <a:ln/>
        </p:spPr>
        <p:txBody>
          <a:bodyPr wrap="none" rtlCol="0" anchor="t"/>
          <a:lstStyle/>
          <a:p>
            <a:pPr marL="0" indent="0">
              <a:lnSpc>
                <a:spcPts val="5121"/>
              </a:lnSpc>
              <a:buNone/>
            </a:pPr>
            <a:r>
              <a:rPr lang="en-US" sz="4097" b="1" dirty="0">
                <a:solidFill>
                  <a:srgbClr val="000000"/>
                </a:solidFill>
                <a:latin typeface="Times New Roman" panose="02020603050405020304" pitchFamily="18" charset="0"/>
                <a:ea typeface="p22-mackinac-pro" pitchFamily="34" charset="-122"/>
                <a:cs typeface="Times New Roman" panose="02020603050405020304" pitchFamily="18" charset="0"/>
              </a:rPr>
              <a:t>Binary Search Flow chart</a:t>
            </a:r>
            <a:endParaRPr lang="en-US" sz="4097" dirty="0">
              <a:latin typeface="Times New Roman" panose="02020603050405020304" pitchFamily="18" charset="0"/>
              <a:cs typeface="Times New Roman" panose="02020603050405020304" pitchFamily="18" charset="0"/>
            </a:endParaRPr>
          </a:p>
        </p:txBody>
      </p:sp>
      <p:sp>
        <p:nvSpPr>
          <p:cNvPr id="5" name="Text 2"/>
          <p:cNvSpPr/>
          <p:nvPr/>
        </p:nvSpPr>
        <p:spPr>
          <a:xfrm>
            <a:off x="1873405" y="1722120"/>
            <a:ext cx="5187835" cy="2497455"/>
          </a:xfrm>
          <a:prstGeom prst="rect">
            <a:avLst/>
          </a:prstGeom>
          <a:noFill/>
          <a:ln/>
        </p:spPr>
        <p:txBody>
          <a:bodyPr wrap="square" rtlCol="0" anchor="t"/>
          <a:lstStyle/>
          <a:p>
            <a:pPr marL="285750" indent="-285750" algn="just">
              <a:lnSpc>
                <a:spcPts val="2458"/>
              </a:lnSpc>
              <a:buFont typeface="Wingdings" panose="05000000000000000000" pitchFamily="2" charset="2"/>
              <a:buChar char="v"/>
            </a:pPr>
            <a:r>
              <a:rPr lang="en-US" dirty="0">
                <a:solidFill>
                  <a:srgbClr val="272525"/>
                </a:solidFill>
                <a:latin typeface="Times New Roman" panose="02020603050405020304" pitchFamily="18" charset="0"/>
                <a:ea typeface="Eudoxus Sans" pitchFamily="34" charset="-122"/>
                <a:cs typeface="Times New Roman" panose="02020603050405020304" pitchFamily="18" charset="0"/>
              </a:rPr>
              <a:t>A binary search flow chart is a visual representation of the steps involved in a binary search algorithm. It can be used to understand how the algorithm works and to identify potential areas for improvement. The flow chart typically starts with a node representing the input data and ends with a node representing the output data.</a:t>
            </a:r>
            <a:endParaRPr lang="en-US" dirty="0">
              <a:latin typeface="Times New Roman" panose="02020603050405020304" pitchFamily="18" charset="0"/>
              <a:cs typeface="Times New Roman" panose="02020603050405020304" pitchFamily="18" charset="0"/>
            </a:endParaRPr>
          </a:p>
        </p:txBody>
      </p:sp>
      <p:sp>
        <p:nvSpPr>
          <p:cNvPr id="6" name="Text 3"/>
          <p:cNvSpPr/>
          <p:nvPr/>
        </p:nvSpPr>
        <p:spPr>
          <a:xfrm>
            <a:off x="1873405" y="4406860"/>
            <a:ext cx="5187835" cy="2497455"/>
          </a:xfrm>
          <a:prstGeom prst="rect">
            <a:avLst/>
          </a:prstGeom>
          <a:noFill/>
          <a:ln/>
        </p:spPr>
        <p:txBody>
          <a:bodyPr wrap="square" rtlCol="0" anchor="t"/>
          <a:lstStyle/>
          <a:p>
            <a:pPr marL="285750" indent="-285750" algn="just">
              <a:lnSpc>
                <a:spcPts val="2458"/>
              </a:lnSpc>
              <a:buFont typeface="Wingdings" panose="05000000000000000000" pitchFamily="2" charset="2"/>
              <a:buChar char="v"/>
            </a:pPr>
            <a:r>
              <a:rPr lang="en-US" dirty="0">
                <a:solidFill>
                  <a:srgbClr val="272525"/>
                </a:solidFill>
                <a:latin typeface="Times New Roman" panose="02020603050405020304" pitchFamily="18" charset="0"/>
                <a:ea typeface="Eudoxus Sans" pitchFamily="34" charset="-122"/>
                <a:cs typeface="Times New Roman" panose="02020603050405020304" pitchFamily="18" charset="0"/>
              </a:rPr>
              <a:t>The nodes in the flow chart are connected by arrows that represent the flow of control. Each node represents a step in the algorithm, such as comparing the search key to the middle element of the array. The flow chart is designed to be easy to understand and follow, even for someone who is not familiar with the binary search algorithm.</a:t>
            </a:r>
            <a:endParaRPr lang="en-US" dirty="0">
              <a:latin typeface="Times New Roman" panose="02020603050405020304" pitchFamily="18" charset="0"/>
              <a:cs typeface="Times New Roman" panose="02020603050405020304" pitchFamily="18" charset="0"/>
            </a:endParaRPr>
          </a:p>
        </p:txBody>
      </p:sp>
      <p:pic>
        <p:nvPicPr>
          <p:cNvPr id="7" name="Image 1" descr="preencoded.png"/>
          <p:cNvPicPr>
            <a:picLocks noChangeAspect="1"/>
          </p:cNvPicPr>
          <p:nvPr/>
        </p:nvPicPr>
        <p:blipFill>
          <a:blip r:embed="rId4"/>
          <a:stretch>
            <a:fillRect/>
          </a:stretch>
        </p:blipFill>
        <p:spPr>
          <a:xfrm>
            <a:off x="7576542" y="1768912"/>
            <a:ext cx="4689158" cy="565475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509813" y="786824"/>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Times New Roman" panose="02020603050405020304" pitchFamily="18" charset="0"/>
                <a:ea typeface="p22-mackinac-pro" pitchFamily="34" charset="-122"/>
                <a:cs typeface="Times New Roman" panose="02020603050405020304" pitchFamily="18" charset="0"/>
              </a:rPr>
              <a:t>CODE</a:t>
            </a:r>
            <a:endParaRPr lang="en-US" sz="4374" dirty="0">
              <a:latin typeface="Times New Roman" panose="02020603050405020304" pitchFamily="18" charset="0"/>
              <a:cs typeface="Times New Roman" panose="02020603050405020304" pitchFamily="18" charset="0"/>
            </a:endParaRPr>
          </a:p>
        </p:txBody>
      </p:sp>
      <p:sp>
        <p:nvSpPr>
          <p:cNvPr id="6" name="Text 2"/>
          <p:cNvSpPr/>
          <p:nvPr/>
        </p:nvSpPr>
        <p:spPr>
          <a:xfrm>
            <a:off x="509813" y="1481197"/>
            <a:ext cx="7477601" cy="333256"/>
          </a:xfrm>
          <a:prstGeom prst="rect">
            <a:avLst/>
          </a:prstGeom>
          <a:noFill/>
          <a:ln/>
        </p:spPr>
        <p:txBody>
          <a:bodyPr wrap="none" rtlCol="0" anchor="t"/>
          <a:lstStyle/>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Here is an example implementation of the algorithm in c program:</a:t>
            </a:r>
            <a:endParaRPr lang="en-US" sz="1750" dirty="0"/>
          </a:p>
        </p:txBody>
      </p:sp>
      <p:sp>
        <p:nvSpPr>
          <p:cNvPr id="7" name="Shape 3"/>
          <p:cNvSpPr/>
          <p:nvPr/>
        </p:nvSpPr>
        <p:spPr>
          <a:xfrm>
            <a:off x="833199" y="4128730"/>
            <a:ext cx="7477601" cy="999649"/>
          </a:xfrm>
          <a:prstGeom prst="roundRect">
            <a:avLst>
              <a:gd name="adj" fmla="val 10002"/>
            </a:avLst>
          </a:prstGeom>
          <a:solidFill>
            <a:srgbClr val="E5F6FF"/>
          </a:solidFill>
          <a:ln/>
        </p:spPr>
      </p:sp>
      <p:sp>
        <p:nvSpPr>
          <p:cNvPr id="8" name="Shape 4"/>
          <p:cNvSpPr/>
          <p:nvPr/>
        </p:nvSpPr>
        <p:spPr>
          <a:xfrm>
            <a:off x="498739" y="2078236"/>
            <a:ext cx="7499747" cy="5158905"/>
          </a:xfrm>
          <a:prstGeom prst="roundRect">
            <a:avLst>
              <a:gd name="adj" fmla="val 3334"/>
            </a:avLst>
          </a:prstGeom>
          <a:solidFill>
            <a:srgbClr val="E5F6FF"/>
          </a:solidFill>
          <a:ln/>
        </p:spPr>
        <p:txBody>
          <a:bodyPr/>
          <a:lstStyle/>
          <a:p>
            <a:r>
              <a:rPr lang="en-IN" dirty="0"/>
              <a:t>#include &lt;</a:t>
            </a:r>
            <a:r>
              <a:rPr lang="en-IN" dirty="0" err="1"/>
              <a:t>stdio.h</a:t>
            </a:r>
            <a:r>
              <a:rPr lang="en-IN" dirty="0"/>
              <a:t>&gt;</a:t>
            </a:r>
          </a:p>
          <a:p>
            <a:r>
              <a:rPr lang="en-IN" dirty="0"/>
              <a:t>#include &lt;</a:t>
            </a:r>
            <a:r>
              <a:rPr lang="en-IN" dirty="0" err="1"/>
              <a:t>stdlib.h</a:t>
            </a:r>
            <a:r>
              <a:rPr lang="en-IN" dirty="0"/>
              <a:t>&gt;</a:t>
            </a:r>
          </a:p>
          <a:p>
            <a:endParaRPr lang="en-IN" dirty="0"/>
          </a:p>
          <a:p>
            <a:r>
              <a:rPr lang="en-IN" dirty="0"/>
              <a:t>int </a:t>
            </a:r>
            <a:r>
              <a:rPr lang="en-IN" dirty="0" err="1"/>
              <a:t>numTrees</a:t>
            </a:r>
            <a:r>
              <a:rPr lang="en-IN" dirty="0"/>
              <a:t>(int n) {</a:t>
            </a:r>
          </a:p>
          <a:p>
            <a:r>
              <a:rPr lang="en-IN" dirty="0"/>
              <a:t>    if (n == 0 || n == 1) {</a:t>
            </a:r>
          </a:p>
          <a:p>
            <a:r>
              <a:rPr lang="en-IN" dirty="0"/>
              <a:t>        return 1;</a:t>
            </a:r>
          </a:p>
          <a:p>
            <a:r>
              <a:rPr lang="en-IN" dirty="0"/>
              <a:t>    }</a:t>
            </a:r>
          </a:p>
          <a:p>
            <a:endParaRPr lang="en-IN" dirty="0"/>
          </a:p>
          <a:p>
            <a:r>
              <a:rPr lang="en-IN" dirty="0"/>
              <a:t>    int *</a:t>
            </a:r>
            <a:r>
              <a:rPr lang="en-IN" dirty="0" err="1"/>
              <a:t>dp</a:t>
            </a:r>
            <a:r>
              <a:rPr lang="en-IN" dirty="0"/>
              <a:t> = (int *)malloc((n + 1) * </a:t>
            </a:r>
            <a:r>
              <a:rPr lang="en-IN" dirty="0" err="1"/>
              <a:t>sizeof</a:t>
            </a:r>
            <a:r>
              <a:rPr lang="en-IN" dirty="0"/>
              <a:t>(int));</a:t>
            </a:r>
          </a:p>
          <a:p>
            <a:r>
              <a:rPr lang="en-IN" dirty="0"/>
              <a:t>    </a:t>
            </a:r>
            <a:r>
              <a:rPr lang="en-IN" dirty="0" err="1"/>
              <a:t>dp</a:t>
            </a:r>
            <a:r>
              <a:rPr lang="en-IN" dirty="0"/>
              <a:t>[0] = 1;</a:t>
            </a:r>
          </a:p>
          <a:p>
            <a:r>
              <a:rPr lang="en-IN" dirty="0"/>
              <a:t>    </a:t>
            </a:r>
            <a:r>
              <a:rPr lang="en-IN" dirty="0" err="1"/>
              <a:t>dp</a:t>
            </a:r>
            <a:r>
              <a:rPr lang="en-IN" dirty="0"/>
              <a:t>[1] = 1;</a:t>
            </a:r>
          </a:p>
          <a:p>
            <a:endParaRPr lang="en-IN" dirty="0"/>
          </a:p>
          <a:p>
            <a:r>
              <a:rPr lang="en-IN" dirty="0"/>
              <a:t>    for (int </a:t>
            </a:r>
            <a:r>
              <a:rPr lang="en-IN" dirty="0" err="1"/>
              <a:t>i</a:t>
            </a:r>
            <a:r>
              <a:rPr lang="en-IN" dirty="0"/>
              <a:t> = 2; </a:t>
            </a:r>
            <a:r>
              <a:rPr lang="en-IN" dirty="0" err="1"/>
              <a:t>i</a:t>
            </a:r>
            <a:r>
              <a:rPr lang="en-IN" dirty="0"/>
              <a:t> &lt;= n; </a:t>
            </a:r>
            <a:r>
              <a:rPr lang="en-IN" dirty="0" err="1"/>
              <a:t>i</a:t>
            </a:r>
            <a:r>
              <a:rPr lang="en-IN" dirty="0"/>
              <a:t>++) {</a:t>
            </a:r>
          </a:p>
          <a:p>
            <a:r>
              <a:rPr lang="en-IN" dirty="0"/>
              <a:t>        </a:t>
            </a:r>
            <a:r>
              <a:rPr lang="en-IN" dirty="0" err="1"/>
              <a:t>dp</a:t>
            </a:r>
            <a:r>
              <a:rPr lang="en-IN" dirty="0"/>
              <a:t>[</a:t>
            </a:r>
            <a:r>
              <a:rPr lang="en-IN" dirty="0" err="1"/>
              <a:t>i</a:t>
            </a:r>
            <a:r>
              <a:rPr lang="en-IN" dirty="0"/>
              <a:t>] = 0;</a:t>
            </a:r>
          </a:p>
          <a:p>
            <a:r>
              <a:rPr lang="en-IN" dirty="0"/>
              <a:t>        for (int j = 0; j &lt; </a:t>
            </a:r>
            <a:r>
              <a:rPr lang="en-IN" dirty="0" err="1"/>
              <a:t>i</a:t>
            </a:r>
            <a:r>
              <a:rPr lang="en-IN" dirty="0"/>
              <a:t>; </a:t>
            </a:r>
            <a:r>
              <a:rPr lang="en-IN" dirty="0" err="1"/>
              <a:t>j++</a:t>
            </a:r>
            <a:r>
              <a:rPr lang="en-IN" dirty="0"/>
              <a:t>) {</a:t>
            </a:r>
          </a:p>
          <a:p>
            <a:r>
              <a:rPr lang="en-IN" dirty="0"/>
              <a:t>            </a:t>
            </a:r>
            <a:r>
              <a:rPr lang="en-IN" dirty="0" err="1"/>
              <a:t>dp</a:t>
            </a:r>
            <a:r>
              <a:rPr lang="en-IN" dirty="0"/>
              <a:t>[</a:t>
            </a:r>
            <a:r>
              <a:rPr lang="en-IN" dirty="0" err="1"/>
              <a:t>i</a:t>
            </a:r>
            <a:r>
              <a:rPr lang="en-IN" dirty="0"/>
              <a:t>] += </a:t>
            </a:r>
            <a:r>
              <a:rPr lang="en-IN" dirty="0" err="1"/>
              <a:t>dp</a:t>
            </a:r>
            <a:r>
              <a:rPr lang="en-IN" dirty="0"/>
              <a:t>[j] * </a:t>
            </a:r>
            <a:r>
              <a:rPr lang="en-IN" dirty="0" err="1"/>
              <a:t>dp</a:t>
            </a:r>
            <a:r>
              <a:rPr lang="en-IN" dirty="0"/>
              <a:t>[</a:t>
            </a:r>
            <a:r>
              <a:rPr lang="en-IN" dirty="0" err="1"/>
              <a:t>i</a:t>
            </a:r>
            <a:r>
              <a:rPr lang="en-IN" dirty="0"/>
              <a:t> - 1 - j];</a:t>
            </a:r>
          </a:p>
          <a:p>
            <a:r>
              <a:rPr lang="en-IN" dirty="0"/>
              <a:t>        }</a:t>
            </a:r>
          </a:p>
          <a:p>
            <a:r>
              <a:rPr lang="en-IN" dirty="0"/>
              <a:t>    }</a:t>
            </a:r>
          </a:p>
          <a:p>
            <a:endParaRPr lang="en-IN" dirty="0"/>
          </a:p>
        </p:txBody>
      </p:sp>
      <p:sp>
        <p:nvSpPr>
          <p:cNvPr id="9" name="Text 5"/>
          <p:cNvSpPr/>
          <p:nvPr/>
        </p:nvSpPr>
        <p:spPr>
          <a:xfrm>
            <a:off x="1044297" y="4295299"/>
            <a:ext cx="7055406" cy="666512"/>
          </a:xfrm>
          <a:prstGeom prst="rect">
            <a:avLst/>
          </a:prstGeom>
          <a:noFill/>
          <a:ln/>
        </p:spPr>
        <p:txBody>
          <a:bodyPr wrap="square" rtlCol="0" anchor="t"/>
          <a:lstStyle/>
          <a:p>
            <a:pPr marL="0" indent="0">
              <a:lnSpc>
                <a:spcPts val="2624"/>
              </a:lnSpc>
              <a:buNone/>
            </a:pPr>
            <a:r>
              <a:rPr lang="en-US" sz="1750" dirty="0">
                <a:solidFill>
                  <a:srgbClr val="272525"/>
                </a:solidFill>
                <a:highlight>
                  <a:srgbClr val="E5F6FF"/>
                </a:highlight>
                <a:latin typeface="Consolas" pitchFamily="34" charset="0"/>
                <a:ea typeface="Consolas" pitchFamily="34" charset="-122"/>
                <a:cs typeface="Consolas" pitchFamily="34" charset="-120"/>
              </a:rPr>
              <a:t>
</a:t>
            </a:r>
            <a:endParaRPr lang="en-US" sz="1750" dirty="0"/>
          </a:p>
        </p:txBody>
      </p:sp>
      <p:sp>
        <p:nvSpPr>
          <p:cNvPr id="10" name="Text 6"/>
          <p:cNvSpPr/>
          <p:nvPr/>
        </p:nvSpPr>
        <p:spPr>
          <a:xfrm>
            <a:off x="833199" y="5378291"/>
            <a:ext cx="7477601"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31575"/>
            <a:ext cx="14630400" cy="8229600"/>
          </a:xfrm>
          <a:prstGeom prst="rect">
            <a:avLst/>
          </a:prstGeom>
          <a:solidFill>
            <a:srgbClr val="FFFFFF">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509813" y="434445"/>
            <a:ext cx="5554980" cy="694373"/>
          </a:xfrm>
          <a:prstGeom prst="rect">
            <a:avLst/>
          </a:prstGeom>
          <a:noFill/>
          <a:ln/>
        </p:spPr>
        <p:txBody>
          <a:bodyPr wrap="none" rtlCol="0" anchor="t"/>
          <a:lstStyle/>
          <a:p>
            <a:pPr marL="0" indent="0">
              <a:lnSpc>
                <a:spcPts val="5468"/>
              </a:lnSpc>
              <a:buNone/>
            </a:pPr>
            <a:r>
              <a:rPr lang="en-US" sz="4374" b="1" dirty="0">
                <a:solidFill>
                  <a:srgbClr val="000000"/>
                </a:solidFill>
                <a:latin typeface="Times New Roman" panose="02020603050405020304" pitchFamily="18" charset="0"/>
                <a:ea typeface="p22-mackinac-pro" pitchFamily="34" charset="-122"/>
                <a:cs typeface="Times New Roman" panose="02020603050405020304" pitchFamily="18" charset="0"/>
              </a:rPr>
              <a:t>CODE</a:t>
            </a:r>
            <a:endParaRPr lang="en-US" sz="4374" dirty="0">
              <a:latin typeface="Times New Roman" panose="02020603050405020304" pitchFamily="18" charset="0"/>
              <a:cs typeface="Times New Roman" panose="02020603050405020304" pitchFamily="18" charset="0"/>
            </a:endParaRPr>
          </a:p>
        </p:txBody>
      </p:sp>
      <p:sp>
        <p:nvSpPr>
          <p:cNvPr id="6" name="Text 2"/>
          <p:cNvSpPr/>
          <p:nvPr/>
        </p:nvSpPr>
        <p:spPr>
          <a:xfrm>
            <a:off x="538166" y="1115625"/>
            <a:ext cx="7477601" cy="333256"/>
          </a:xfrm>
          <a:prstGeom prst="rect">
            <a:avLst/>
          </a:prstGeom>
          <a:noFill/>
          <a:ln/>
        </p:spPr>
        <p:txBody>
          <a:bodyPr wrap="none" rtlCol="0" anchor="t"/>
          <a:lstStyle/>
          <a:p>
            <a:pPr marL="0" indent="0">
              <a:lnSpc>
                <a:spcPts val="2624"/>
              </a:lnSpc>
              <a:buNone/>
            </a:pPr>
            <a:r>
              <a:rPr lang="en-US" sz="1750" dirty="0">
                <a:solidFill>
                  <a:srgbClr val="272525"/>
                </a:solidFill>
                <a:latin typeface="Eudoxus Sans" pitchFamily="34" charset="0"/>
                <a:ea typeface="Eudoxus Sans" pitchFamily="34" charset="-122"/>
                <a:cs typeface="Eudoxus Sans" pitchFamily="34" charset="-120"/>
              </a:rPr>
              <a:t>Here is an example implementation of the algorithm in c program:</a:t>
            </a:r>
            <a:endParaRPr lang="en-US" sz="1750" dirty="0"/>
          </a:p>
        </p:txBody>
      </p:sp>
      <p:sp>
        <p:nvSpPr>
          <p:cNvPr id="7" name="Shape 3"/>
          <p:cNvSpPr/>
          <p:nvPr/>
        </p:nvSpPr>
        <p:spPr>
          <a:xfrm>
            <a:off x="833199" y="4128730"/>
            <a:ext cx="7477601" cy="999649"/>
          </a:xfrm>
          <a:prstGeom prst="roundRect">
            <a:avLst>
              <a:gd name="adj" fmla="val 10002"/>
            </a:avLst>
          </a:prstGeom>
          <a:solidFill>
            <a:srgbClr val="E5F6FF"/>
          </a:solidFill>
          <a:ln/>
        </p:spPr>
      </p:sp>
      <p:sp>
        <p:nvSpPr>
          <p:cNvPr id="8" name="Shape 4"/>
          <p:cNvSpPr/>
          <p:nvPr/>
        </p:nvSpPr>
        <p:spPr>
          <a:xfrm>
            <a:off x="810118" y="1808821"/>
            <a:ext cx="8048117" cy="2643557"/>
          </a:xfrm>
          <a:prstGeom prst="roundRect">
            <a:avLst>
              <a:gd name="adj" fmla="val 3334"/>
            </a:avLst>
          </a:prstGeom>
          <a:solidFill>
            <a:srgbClr val="E5F6FF"/>
          </a:solidFill>
          <a:ln/>
        </p:spPr>
        <p:txBody>
          <a:bodyPr/>
          <a:lstStyle/>
          <a:p>
            <a:r>
              <a:rPr lang="en-IN" dirty="0"/>
              <a:t>int result = </a:t>
            </a:r>
            <a:r>
              <a:rPr lang="en-IN" dirty="0" err="1"/>
              <a:t>dp</a:t>
            </a:r>
            <a:r>
              <a:rPr lang="en-IN" dirty="0"/>
              <a:t>[n];</a:t>
            </a:r>
          </a:p>
          <a:p>
            <a:r>
              <a:rPr lang="en-IN" dirty="0"/>
              <a:t>    free(</a:t>
            </a:r>
            <a:r>
              <a:rPr lang="en-IN" dirty="0" err="1"/>
              <a:t>dp</a:t>
            </a:r>
            <a:r>
              <a:rPr lang="en-IN" dirty="0"/>
              <a:t>);</a:t>
            </a:r>
          </a:p>
          <a:p>
            <a:r>
              <a:rPr lang="en-IN" dirty="0"/>
              <a:t>    return result;</a:t>
            </a:r>
          </a:p>
          <a:p>
            <a:r>
              <a:rPr lang="en-IN" dirty="0"/>
              <a:t>}</a:t>
            </a:r>
          </a:p>
          <a:p>
            <a:endParaRPr lang="en-IN" dirty="0"/>
          </a:p>
          <a:p>
            <a:r>
              <a:rPr lang="en-IN" dirty="0"/>
              <a:t>int main() {</a:t>
            </a:r>
          </a:p>
          <a:p>
            <a:r>
              <a:rPr lang="en-IN" dirty="0"/>
              <a:t>    int n = 5;</a:t>
            </a:r>
          </a:p>
          <a:p>
            <a:r>
              <a:rPr lang="en-IN" dirty="0"/>
              <a:t>    </a:t>
            </a:r>
            <a:r>
              <a:rPr lang="en-IN" dirty="0" err="1"/>
              <a:t>printf</a:t>
            </a:r>
            <a:r>
              <a:rPr lang="en-IN" dirty="0"/>
              <a:t>("The number of unique BSTs with %d nodes is: %d\n", n, </a:t>
            </a:r>
            <a:r>
              <a:rPr lang="en-IN" dirty="0" err="1"/>
              <a:t>numTrees</a:t>
            </a:r>
            <a:r>
              <a:rPr lang="en-IN" dirty="0"/>
              <a:t>(n));</a:t>
            </a:r>
          </a:p>
          <a:p>
            <a:r>
              <a:rPr lang="en-IN" dirty="0"/>
              <a:t>    return 0;</a:t>
            </a:r>
          </a:p>
          <a:p>
            <a:r>
              <a:rPr lang="en-IN" dirty="0"/>
              <a:t>}</a:t>
            </a:r>
          </a:p>
          <a:p>
            <a:endParaRPr lang="en-IN" dirty="0"/>
          </a:p>
          <a:p>
            <a:endParaRPr lang="en-IN" dirty="0"/>
          </a:p>
          <a:p>
            <a:endParaRPr lang="en-IN" dirty="0"/>
          </a:p>
          <a:p>
            <a:endParaRPr lang="en-IN" dirty="0"/>
          </a:p>
          <a:p>
            <a:endParaRPr lang="en-IN" dirty="0"/>
          </a:p>
        </p:txBody>
      </p:sp>
      <p:sp>
        <p:nvSpPr>
          <p:cNvPr id="9" name="Text 5"/>
          <p:cNvSpPr/>
          <p:nvPr/>
        </p:nvSpPr>
        <p:spPr>
          <a:xfrm>
            <a:off x="1044297" y="4295299"/>
            <a:ext cx="7055406" cy="666512"/>
          </a:xfrm>
          <a:prstGeom prst="rect">
            <a:avLst/>
          </a:prstGeom>
          <a:noFill/>
          <a:ln/>
        </p:spPr>
        <p:txBody>
          <a:bodyPr wrap="square" rtlCol="0" anchor="t"/>
          <a:lstStyle/>
          <a:p>
            <a:pPr marL="0" indent="0">
              <a:lnSpc>
                <a:spcPts val="2624"/>
              </a:lnSpc>
              <a:buNone/>
            </a:pPr>
            <a:r>
              <a:rPr lang="en-US" sz="1750" dirty="0">
                <a:solidFill>
                  <a:srgbClr val="272525"/>
                </a:solidFill>
                <a:highlight>
                  <a:srgbClr val="E5F6FF"/>
                </a:highlight>
                <a:latin typeface="Consolas" pitchFamily="34" charset="0"/>
                <a:ea typeface="Consolas" pitchFamily="34" charset="-122"/>
                <a:cs typeface="Consolas" pitchFamily="34" charset="-120"/>
              </a:rPr>
              <a:t>
</a:t>
            </a:r>
            <a:endParaRPr lang="en-US" sz="1750" dirty="0"/>
          </a:p>
        </p:txBody>
      </p:sp>
      <p:sp>
        <p:nvSpPr>
          <p:cNvPr id="10" name="Text 6"/>
          <p:cNvSpPr/>
          <p:nvPr/>
        </p:nvSpPr>
        <p:spPr>
          <a:xfrm>
            <a:off x="833199" y="5378291"/>
            <a:ext cx="7477601" cy="333256"/>
          </a:xfrm>
          <a:prstGeom prst="rect">
            <a:avLst/>
          </a:prstGeom>
          <a:noFill/>
          <a:ln/>
        </p:spPr>
        <p:txBody>
          <a:bodyPr wrap="none" rtlCol="0" anchor="t"/>
          <a:lstStyle/>
          <a:p>
            <a:pPr marL="0" indent="0">
              <a:lnSpc>
                <a:spcPts val="2624"/>
              </a:lnSpc>
              <a:buNone/>
            </a:pPr>
            <a:endParaRPr lang="en-US" sz="1750" dirty="0"/>
          </a:p>
        </p:txBody>
      </p:sp>
    </p:spTree>
    <p:extLst>
      <p:ext uri="{BB962C8B-B14F-4D97-AF65-F5344CB8AC3E}">
        <p14:creationId xmlns:p14="http://schemas.microsoft.com/office/powerpoint/2010/main" val="1056921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65028"/>
            <a:ext cx="14630400" cy="8229600"/>
          </a:xfrm>
          <a:prstGeom prst="rect">
            <a:avLst/>
          </a:prstGeom>
          <a:solidFill>
            <a:srgbClr val="FFFFFF">
              <a:alpha val="75000"/>
            </a:srgbClr>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509813" y="434445"/>
            <a:ext cx="5554980" cy="694373"/>
          </a:xfrm>
          <a:prstGeom prst="rect">
            <a:avLst/>
          </a:prstGeom>
          <a:noFill/>
          <a:ln/>
        </p:spPr>
        <p:txBody>
          <a:bodyPr wrap="none" rtlCol="0" anchor="t"/>
          <a:lstStyle/>
          <a:p>
            <a:pPr marL="0" indent="0">
              <a:lnSpc>
                <a:spcPts val="5468"/>
              </a:lnSpc>
              <a:buNone/>
            </a:pPr>
            <a:r>
              <a:rPr lang="en-US" sz="4000" b="1" dirty="0">
                <a:latin typeface="Times New Roman" panose="02020603050405020304" pitchFamily="18" charset="0"/>
                <a:cs typeface="Times New Roman" panose="02020603050405020304" pitchFamily="18" charset="0"/>
              </a:rPr>
              <a:t>OUTPUT</a:t>
            </a:r>
            <a:r>
              <a:rPr lang="en-US" sz="4000" dirty="0"/>
              <a:t>:</a:t>
            </a:r>
          </a:p>
        </p:txBody>
      </p:sp>
      <p:sp>
        <p:nvSpPr>
          <p:cNvPr id="6" name="Text 2"/>
          <p:cNvSpPr/>
          <p:nvPr/>
        </p:nvSpPr>
        <p:spPr>
          <a:xfrm>
            <a:off x="538166" y="1115625"/>
            <a:ext cx="7477601" cy="333256"/>
          </a:xfrm>
          <a:prstGeom prst="rect">
            <a:avLst/>
          </a:prstGeom>
          <a:noFill/>
          <a:ln/>
        </p:spPr>
        <p:txBody>
          <a:bodyPr wrap="none" rtlCol="0" anchor="t"/>
          <a:lstStyle/>
          <a:p>
            <a:pPr marL="0" indent="0">
              <a:lnSpc>
                <a:spcPts val="2624"/>
              </a:lnSpc>
              <a:buNone/>
            </a:pPr>
            <a:endParaRPr lang="en-US" sz="1750" dirty="0"/>
          </a:p>
        </p:txBody>
      </p:sp>
      <p:sp>
        <p:nvSpPr>
          <p:cNvPr id="9" name="Text 5"/>
          <p:cNvSpPr/>
          <p:nvPr/>
        </p:nvSpPr>
        <p:spPr>
          <a:xfrm>
            <a:off x="1044297" y="4295299"/>
            <a:ext cx="7055406" cy="666512"/>
          </a:xfrm>
          <a:prstGeom prst="rect">
            <a:avLst/>
          </a:prstGeom>
          <a:noFill/>
          <a:ln/>
        </p:spPr>
        <p:txBody>
          <a:bodyPr wrap="square" rtlCol="0" anchor="t"/>
          <a:lstStyle/>
          <a:p>
            <a:pPr marL="0" indent="0">
              <a:lnSpc>
                <a:spcPts val="2624"/>
              </a:lnSpc>
              <a:buNone/>
            </a:pPr>
            <a:r>
              <a:rPr lang="en-US" sz="1750" dirty="0">
                <a:solidFill>
                  <a:srgbClr val="272525"/>
                </a:solidFill>
                <a:highlight>
                  <a:srgbClr val="E5F6FF"/>
                </a:highlight>
                <a:latin typeface="Consolas" pitchFamily="34" charset="0"/>
                <a:ea typeface="Consolas" pitchFamily="34" charset="-122"/>
                <a:cs typeface="Consolas" pitchFamily="34" charset="-120"/>
              </a:rPr>
              <a:t>
</a:t>
            </a:r>
            <a:endParaRPr lang="en-US" sz="1750" dirty="0"/>
          </a:p>
        </p:txBody>
      </p:sp>
      <p:sp>
        <p:nvSpPr>
          <p:cNvPr id="10" name="Text 6"/>
          <p:cNvSpPr/>
          <p:nvPr/>
        </p:nvSpPr>
        <p:spPr>
          <a:xfrm>
            <a:off x="833199" y="5378291"/>
            <a:ext cx="7477601" cy="333256"/>
          </a:xfrm>
          <a:prstGeom prst="rect">
            <a:avLst/>
          </a:prstGeom>
          <a:noFill/>
          <a:ln/>
        </p:spPr>
        <p:txBody>
          <a:bodyPr wrap="none" rtlCol="0" anchor="t"/>
          <a:lstStyle/>
          <a:p>
            <a:pPr marL="0" indent="0">
              <a:lnSpc>
                <a:spcPts val="2624"/>
              </a:lnSpc>
              <a:buNone/>
            </a:pPr>
            <a:endParaRPr lang="en-US" sz="1750" dirty="0"/>
          </a:p>
        </p:txBody>
      </p:sp>
      <p:pic>
        <p:nvPicPr>
          <p:cNvPr id="14" name="Picture 13">
            <a:extLst>
              <a:ext uri="{FF2B5EF4-FFF2-40B4-BE49-F238E27FC236}">
                <a16:creationId xmlns:a16="http://schemas.microsoft.com/office/drawing/2014/main" id="{8DD3FB5D-584C-33FD-05A3-2A78737408B4}"/>
              </a:ext>
            </a:extLst>
          </p:cNvPr>
          <p:cNvPicPr>
            <a:picLocks noChangeAspect="1"/>
          </p:cNvPicPr>
          <p:nvPr/>
        </p:nvPicPr>
        <p:blipFill rotWithShape="1">
          <a:blip r:embed="rId5"/>
          <a:srcRect l="360" t="318" r="17642" b="10273"/>
          <a:stretch/>
        </p:blipFill>
        <p:spPr>
          <a:xfrm>
            <a:off x="833199" y="1528050"/>
            <a:ext cx="9578408" cy="5173500"/>
          </a:xfrm>
          <a:prstGeom prst="rect">
            <a:avLst/>
          </a:prstGeom>
        </p:spPr>
      </p:pic>
    </p:spTree>
    <p:extLst>
      <p:ext uri="{BB962C8B-B14F-4D97-AF65-F5344CB8AC3E}">
        <p14:creationId xmlns:p14="http://schemas.microsoft.com/office/powerpoint/2010/main" val="295857567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143</TotalTime>
  <Words>1450</Words>
  <Application>Microsoft Office PowerPoint</Application>
  <PresentationFormat>Custom</PresentationFormat>
  <Paragraphs>113</Paragraphs>
  <Slides>13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Consolas</vt:lpstr>
      <vt:lpstr>Eudoxus Sans</vt:lpstr>
      <vt:lpstr>Gill Sans MT</vt:lpstr>
      <vt:lpstr>p22-mackinac-pro</vt:lpstr>
      <vt:lpstr>Times New Roman</vt:lpstr>
      <vt:lpstr>Wingdings</vt:lpstr>
      <vt:lpstr>Gallery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Narendra varma</cp:lastModifiedBy>
  <cp:revision>9</cp:revision>
  <dcterms:created xsi:type="dcterms:W3CDTF">2024-06-16T16:35:26Z</dcterms:created>
  <dcterms:modified xsi:type="dcterms:W3CDTF">2024-09-09T09:10:31Z</dcterms:modified>
</cp:coreProperties>
</file>